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14"/>
  </p:notesMasterIdLst>
  <p:sldIdLst>
    <p:sldId id="256" r:id="rId2"/>
    <p:sldId id="348" r:id="rId3"/>
    <p:sldId id="349" r:id="rId4"/>
    <p:sldId id="346" r:id="rId5"/>
    <p:sldId id="334" r:id="rId6"/>
    <p:sldId id="350" r:id="rId7"/>
    <p:sldId id="351" r:id="rId8"/>
    <p:sldId id="345" r:id="rId9"/>
    <p:sldId id="342" r:id="rId10"/>
    <p:sldId id="344" r:id="rId11"/>
    <p:sldId id="352" r:id="rId12"/>
    <p:sldId id="317" r:id="rId13"/>
  </p:sldIdLst>
  <p:sldSz cx="9144000" cy="6858000" type="screen4x3"/>
  <p:notesSz cx="6737350" cy="98694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35" autoAdjust="0"/>
  </p:normalViewPr>
  <p:slideViewPr>
    <p:cSldViewPr>
      <p:cViewPr>
        <p:scale>
          <a:sx n="40" d="100"/>
          <a:sy n="40" d="100"/>
        </p:scale>
        <p:origin x="-1380" y="-2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it-IT"/>
  <c:chart>
    <c:title>
      <c:layout/>
    </c:title>
    <c:plotArea>
      <c:layout/>
      <c:pieChart>
        <c:varyColors val="1"/>
        <c:ser>
          <c:idx val="0"/>
          <c:order val="0"/>
          <c:tx>
            <c:strRef>
              <c:f>Foglio1!$B$1</c:f>
              <c:strCache>
                <c:ptCount val="1"/>
                <c:pt idx="0">
                  <c:v>2013: Increase of business opportunities, assistance and consulting SMEs  activities of Italian Chambers of Commerce Worldwide</c:v>
                </c:pt>
              </c:strCache>
            </c:strRef>
          </c:tx>
          <c:cat>
            <c:strRef>
              <c:f>Foglio1!$A$2:$A$6</c:f>
              <c:strCache>
                <c:ptCount val="5"/>
                <c:pt idx="0">
                  <c:v>Business opportunities</c:v>
                </c:pt>
                <c:pt idx="1">
                  <c:v>Assistance and Consulting</c:v>
                </c:pt>
                <c:pt idx="2">
                  <c:v>Information and Communication</c:v>
                </c:pt>
                <c:pt idx="3">
                  <c:v>Professional Training</c:v>
                </c:pt>
                <c:pt idx="4">
                  <c:v>Networking </c:v>
                </c:pt>
              </c:strCache>
            </c:strRef>
          </c:cat>
          <c:val>
            <c:numRef>
              <c:f>Foglio1!$B$2:$B$6</c:f>
              <c:numCache>
                <c:formatCode>0%</c:formatCode>
                <c:ptCount val="5"/>
                <c:pt idx="0">
                  <c:v>0.62000000000000011</c:v>
                </c:pt>
                <c:pt idx="1">
                  <c:v>0.2</c:v>
                </c:pt>
                <c:pt idx="2">
                  <c:v>0.1</c:v>
                </c:pt>
                <c:pt idx="3">
                  <c:v>0.05</c:v>
                </c:pt>
                <c:pt idx="4">
                  <c:v>3.0000000000000002E-2</c:v>
                </c:pt>
              </c:numCache>
            </c:numRef>
          </c:val>
        </c:ser>
        <c:firstSliceAng val="0"/>
      </c:pieChart>
    </c:plotArea>
    <c:legend>
      <c:legendPos val="r"/>
      <c:layout/>
    </c:legend>
    <c:plotVisOnly val="1"/>
  </c:chart>
  <c:txPr>
    <a:bodyPr/>
    <a:lstStyle/>
    <a:p>
      <a:pPr>
        <a:defRPr sz="1800"/>
      </a:pPr>
      <a:endParaRPr lang="it-IT"/>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201C88-B61B-4BE5-9370-96D53D5F54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B72A40F6-01C7-45DF-8CBE-BB837944997C}">
      <dgm:prSet phldrT="[Text]" custT="1"/>
      <dgm:spPr/>
      <dgm:t>
        <a:bodyPr/>
        <a:lstStyle/>
        <a:p>
          <a:r>
            <a:rPr lang="it-IT" sz="2800" dirty="0" smtClean="0"/>
            <a:t>Promotion </a:t>
          </a:r>
          <a:r>
            <a:rPr lang="it-IT" sz="2800" dirty="0" err="1" smtClean="0"/>
            <a:t>Fairs</a:t>
          </a:r>
          <a:r>
            <a:rPr lang="it-IT" sz="2800" dirty="0" smtClean="0"/>
            <a:t> and E</a:t>
          </a:r>
          <a:r>
            <a:rPr lang="en-US" sz="2800" dirty="0" err="1" smtClean="0"/>
            <a:t>xhibitions</a:t>
          </a:r>
          <a:endParaRPr lang="en-US" sz="2800" dirty="0"/>
        </a:p>
      </dgm:t>
    </dgm:pt>
    <dgm:pt modelId="{83470383-BB9F-4F5F-96F6-9699D546B32F}" type="parTrans" cxnId="{1D2A46B3-DE6C-4E20-8A9A-CE7CFB72C429}">
      <dgm:prSet/>
      <dgm:spPr/>
      <dgm:t>
        <a:bodyPr/>
        <a:lstStyle/>
        <a:p>
          <a:endParaRPr lang="en-US"/>
        </a:p>
      </dgm:t>
    </dgm:pt>
    <dgm:pt modelId="{79BAC042-05E3-4082-970E-48CAE6DF29BA}" type="sibTrans" cxnId="{1D2A46B3-DE6C-4E20-8A9A-CE7CFB72C429}">
      <dgm:prSet/>
      <dgm:spPr/>
      <dgm:t>
        <a:bodyPr/>
        <a:lstStyle/>
        <a:p>
          <a:endParaRPr lang="en-US"/>
        </a:p>
      </dgm:t>
    </dgm:pt>
    <dgm:pt modelId="{90744A32-F223-4F90-83A1-5CED686A68DC}">
      <dgm:prSet phldrT="[Text]"/>
      <dgm:spPr/>
      <dgm:t>
        <a:bodyPr/>
        <a:lstStyle/>
        <a:p>
          <a:pPr algn="just"/>
          <a:r>
            <a:rPr lang="fr-FR" dirty="0" smtClean="0">
              <a:solidFill>
                <a:srgbClr val="002060"/>
              </a:solidFill>
            </a:rPr>
            <a:t>«</a:t>
          </a:r>
          <a:r>
            <a:rPr lang="fr-FR" b="1" dirty="0" err="1" smtClean="0">
              <a:solidFill>
                <a:srgbClr val="002060"/>
              </a:solidFill>
            </a:rPr>
            <a:t>Promozione</a:t>
          </a:r>
          <a:r>
            <a:rPr lang="fr-FR" b="1" dirty="0" smtClean="0">
              <a:solidFill>
                <a:srgbClr val="002060"/>
              </a:solidFill>
            </a:rPr>
            <a:t> </a:t>
          </a:r>
          <a:r>
            <a:rPr lang="fr-FR" b="1" dirty="0" err="1" smtClean="0">
              <a:solidFill>
                <a:srgbClr val="002060"/>
              </a:solidFill>
            </a:rPr>
            <a:t>Fairs</a:t>
          </a:r>
          <a:r>
            <a:rPr lang="fr-FR" b="1" dirty="0" smtClean="0">
              <a:solidFill>
                <a:srgbClr val="002060"/>
              </a:solidFill>
            </a:rPr>
            <a:t> and Exhibitions </a:t>
          </a:r>
          <a:r>
            <a:rPr lang="fr-FR" dirty="0" smtClean="0">
              <a:solidFill>
                <a:srgbClr val="002060"/>
              </a:solidFill>
            </a:rPr>
            <a:t>»  for </a:t>
          </a:r>
          <a:r>
            <a:rPr lang="fr-FR" dirty="0" err="1" smtClean="0">
              <a:solidFill>
                <a:srgbClr val="002060"/>
              </a:solidFill>
            </a:rPr>
            <a:t>creating</a:t>
          </a:r>
          <a:r>
            <a:rPr lang="fr-FR" dirty="0" smtClean="0">
              <a:solidFill>
                <a:srgbClr val="002060"/>
              </a:solidFill>
            </a:rPr>
            <a:t> business </a:t>
          </a:r>
          <a:r>
            <a:rPr lang="fr-FR" dirty="0" err="1" smtClean="0">
              <a:solidFill>
                <a:srgbClr val="002060"/>
              </a:solidFill>
            </a:rPr>
            <a:t>opportunities</a:t>
          </a:r>
          <a:r>
            <a:rPr lang="fr-FR" dirty="0" smtClean="0">
              <a:solidFill>
                <a:srgbClr val="002060"/>
              </a:solidFill>
            </a:rPr>
            <a:t> </a:t>
          </a:r>
          <a:r>
            <a:rPr lang="fr-FR" dirty="0" err="1" smtClean="0">
              <a:solidFill>
                <a:srgbClr val="002060"/>
              </a:solidFill>
            </a:rPr>
            <a:t>throughout</a:t>
          </a:r>
          <a:r>
            <a:rPr lang="fr-FR" dirty="0" smtClean="0">
              <a:solidFill>
                <a:srgbClr val="002060"/>
              </a:solidFill>
            </a:rPr>
            <a:t> participation to </a:t>
          </a:r>
          <a:r>
            <a:rPr lang="fr-FR" dirty="0" err="1" smtClean="0">
              <a:solidFill>
                <a:srgbClr val="002060"/>
              </a:solidFill>
            </a:rPr>
            <a:t>trade</a:t>
          </a:r>
          <a:r>
            <a:rPr lang="fr-FR" dirty="0" smtClean="0">
              <a:solidFill>
                <a:srgbClr val="002060"/>
              </a:solidFill>
            </a:rPr>
            <a:t> </a:t>
          </a:r>
          <a:r>
            <a:rPr lang="fr-FR" dirty="0" err="1" smtClean="0">
              <a:solidFill>
                <a:srgbClr val="002060"/>
              </a:solidFill>
            </a:rPr>
            <a:t>fairs</a:t>
          </a:r>
          <a:r>
            <a:rPr lang="fr-FR" dirty="0" smtClean="0">
              <a:solidFill>
                <a:srgbClr val="002060"/>
              </a:solidFill>
            </a:rPr>
            <a:t> in </a:t>
          </a:r>
          <a:r>
            <a:rPr lang="fr-FR" dirty="0" err="1" smtClean="0">
              <a:solidFill>
                <a:srgbClr val="002060"/>
              </a:solidFill>
            </a:rPr>
            <a:t>Italy</a:t>
          </a:r>
          <a:r>
            <a:rPr lang="fr-FR" dirty="0" smtClean="0">
              <a:solidFill>
                <a:srgbClr val="002060"/>
              </a:solidFill>
            </a:rPr>
            <a:t> and </a:t>
          </a:r>
          <a:r>
            <a:rPr lang="fr-FR" dirty="0" err="1" smtClean="0">
              <a:solidFill>
                <a:srgbClr val="002060"/>
              </a:solidFill>
            </a:rPr>
            <a:t>Bulgaria</a:t>
          </a:r>
          <a:r>
            <a:rPr lang="fr-FR" dirty="0" smtClean="0">
              <a:solidFill>
                <a:srgbClr val="002060"/>
              </a:solidFill>
            </a:rPr>
            <a:t>, </a:t>
          </a:r>
          <a:r>
            <a:rPr lang="fr-FR" dirty="0" err="1" smtClean="0">
              <a:solidFill>
                <a:srgbClr val="002060"/>
              </a:solidFill>
            </a:rPr>
            <a:t>organization</a:t>
          </a:r>
          <a:r>
            <a:rPr lang="fr-FR" dirty="0" smtClean="0">
              <a:solidFill>
                <a:srgbClr val="002060"/>
              </a:solidFill>
            </a:rPr>
            <a:t> of </a:t>
          </a:r>
          <a:r>
            <a:rPr lang="fr-FR" dirty="0" err="1" smtClean="0">
              <a:solidFill>
                <a:srgbClr val="002060"/>
              </a:solidFill>
            </a:rPr>
            <a:t>seminars</a:t>
          </a:r>
          <a:r>
            <a:rPr lang="fr-FR" dirty="0" smtClean="0">
              <a:solidFill>
                <a:srgbClr val="002060"/>
              </a:solidFill>
            </a:rPr>
            <a:t> </a:t>
          </a:r>
          <a:r>
            <a:rPr lang="fr-FR" dirty="0" err="1" smtClean="0">
              <a:solidFill>
                <a:srgbClr val="002060"/>
              </a:solidFill>
            </a:rPr>
            <a:t>whose</a:t>
          </a:r>
          <a:r>
            <a:rPr lang="fr-FR" dirty="0" smtClean="0">
              <a:solidFill>
                <a:srgbClr val="002060"/>
              </a:solidFill>
            </a:rPr>
            <a:t> </a:t>
          </a:r>
          <a:r>
            <a:rPr lang="fr-FR" dirty="0" err="1" smtClean="0">
              <a:solidFill>
                <a:srgbClr val="002060"/>
              </a:solidFill>
            </a:rPr>
            <a:t>obejctiv</a:t>
          </a:r>
          <a:r>
            <a:rPr lang="fr-FR" dirty="0" smtClean="0">
              <a:solidFill>
                <a:srgbClr val="002060"/>
              </a:solidFill>
            </a:rPr>
            <a:t> </a:t>
          </a:r>
          <a:r>
            <a:rPr lang="fr-FR" dirty="0" err="1" smtClean="0">
              <a:solidFill>
                <a:srgbClr val="002060"/>
              </a:solidFill>
            </a:rPr>
            <a:t>is</a:t>
          </a:r>
          <a:r>
            <a:rPr lang="fr-FR" dirty="0" smtClean="0">
              <a:solidFill>
                <a:srgbClr val="002060"/>
              </a:solidFill>
            </a:rPr>
            <a:t> to </a:t>
          </a:r>
          <a:r>
            <a:rPr lang="fr-FR" dirty="0" err="1" smtClean="0">
              <a:solidFill>
                <a:srgbClr val="002060"/>
              </a:solidFill>
            </a:rPr>
            <a:t>increase</a:t>
          </a:r>
          <a:r>
            <a:rPr lang="fr-FR" dirty="0" smtClean="0">
              <a:solidFill>
                <a:srgbClr val="002060"/>
              </a:solidFill>
            </a:rPr>
            <a:t> commercial </a:t>
          </a:r>
          <a:r>
            <a:rPr lang="fr-FR" dirty="0" err="1" smtClean="0">
              <a:solidFill>
                <a:srgbClr val="002060"/>
              </a:solidFill>
            </a:rPr>
            <a:t>relationships</a:t>
          </a:r>
          <a:r>
            <a:rPr lang="fr-FR" dirty="0" smtClean="0">
              <a:solidFill>
                <a:srgbClr val="002060"/>
              </a:solidFill>
            </a:rPr>
            <a:t> </a:t>
          </a:r>
          <a:r>
            <a:rPr lang="fr-FR" dirty="0" err="1" smtClean="0">
              <a:solidFill>
                <a:srgbClr val="002060"/>
              </a:solidFill>
            </a:rPr>
            <a:t>between</a:t>
          </a:r>
          <a:r>
            <a:rPr lang="fr-FR" dirty="0" smtClean="0">
              <a:solidFill>
                <a:srgbClr val="002060"/>
              </a:solidFill>
            </a:rPr>
            <a:t> </a:t>
          </a:r>
          <a:r>
            <a:rPr lang="fr-FR" dirty="0" err="1" smtClean="0">
              <a:solidFill>
                <a:srgbClr val="002060"/>
              </a:solidFill>
            </a:rPr>
            <a:t>both</a:t>
          </a:r>
          <a:r>
            <a:rPr lang="fr-FR" dirty="0" smtClean="0">
              <a:solidFill>
                <a:srgbClr val="002060"/>
              </a:solidFill>
            </a:rPr>
            <a:t> Countries.</a:t>
          </a:r>
          <a:endParaRPr lang="en-US" dirty="0"/>
        </a:p>
      </dgm:t>
    </dgm:pt>
    <dgm:pt modelId="{E65802C1-3F82-4F93-9F9F-DF457D32E120}" type="parTrans" cxnId="{699C7AB2-6352-4C74-9620-C83F0C56BE6C}">
      <dgm:prSet/>
      <dgm:spPr/>
      <dgm:t>
        <a:bodyPr/>
        <a:lstStyle/>
        <a:p>
          <a:endParaRPr lang="en-US"/>
        </a:p>
      </dgm:t>
    </dgm:pt>
    <dgm:pt modelId="{AAC81B14-A9EC-4491-A9CB-D70BD299D539}" type="sibTrans" cxnId="{699C7AB2-6352-4C74-9620-C83F0C56BE6C}">
      <dgm:prSet/>
      <dgm:spPr/>
      <dgm:t>
        <a:bodyPr/>
        <a:lstStyle/>
        <a:p>
          <a:endParaRPr lang="en-US"/>
        </a:p>
      </dgm:t>
    </dgm:pt>
    <dgm:pt modelId="{D388619F-9D85-41A2-9ECD-86BD5613ACB4}">
      <dgm:prSet phldrT="[Text]" custT="1"/>
      <dgm:spPr/>
      <dgm:t>
        <a:bodyPr/>
        <a:lstStyle/>
        <a:p>
          <a:pPr algn="ctr"/>
          <a:r>
            <a:rPr lang="it-IT" sz="2800" dirty="0" err="1" smtClean="0"/>
            <a:t>Consulting</a:t>
          </a:r>
          <a:r>
            <a:rPr lang="it-IT" sz="2800" dirty="0" smtClean="0"/>
            <a:t> </a:t>
          </a:r>
          <a:r>
            <a:rPr lang="it-IT" sz="2800" dirty="0" err="1" smtClean="0"/>
            <a:t>Companies</a:t>
          </a:r>
          <a:r>
            <a:rPr lang="it-IT" sz="2800" dirty="0" smtClean="0"/>
            <a:t> and Desk </a:t>
          </a:r>
          <a:r>
            <a:rPr lang="it-IT" sz="2800" dirty="0" err="1" smtClean="0"/>
            <a:t>Members</a:t>
          </a:r>
          <a:endParaRPr lang="en-US" sz="2800" dirty="0"/>
        </a:p>
      </dgm:t>
    </dgm:pt>
    <dgm:pt modelId="{3BDA09E3-416D-4EC3-BAB5-6D1E7D6EFA84}" type="parTrans" cxnId="{4B90435B-3067-4F1B-8395-2920411C86D9}">
      <dgm:prSet/>
      <dgm:spPr/>
      <dgm:t>
        <a:bodyPr/>
        <a:lstStyle/>
        <a:p>
          <a:endParaRPr lang="en-US"/>
        </a:p>
      </dgm:t>
    </dgm:pt>
    <dgm:pt modelId="{E40CE3CD-85C9-4409-B603-874489FC684E}" type="sibTrans" cxnId="{4B90435B-3067-4F1B-8395-2920411C86D9}">
      <dgm:prSet/>
      <dgm:spPr/>
      <dgm:t>
        <a:bodyPr/>
        <a:lstStyle/>
        <a:p>
          <a:endParaRPr lang="en-US"/>
        </a:p>
      </dgm:t>
    </dgm:pt>
    <dgm:pt modelId="{859151D0-E248-41C6-B2E7-C142FE75EA95}">
      <dgm:prSet phldrT="[Text]"/>
      <dgm:spPr/>
      <dgm:t>
        <a:bodyPr/>
        <a:lstStyle/>
        <a:p>
          <a:pPr algn="just"/>
          <a:r>
            <a:rPr lang="en-US" dirty="0" smtClean="0">
              <a:solidFill>
                <a:schemeClr val="tx2"/>
              </a:solidFill>
            </a:rPr>
            <a:t> </a:t>
          </a:r>
          <a:r>
            <a:rPr lang="en-US" dirty="0" smtClean="0">
              <a:solidFill>
                <a:srgbClr val="002060"/>
              </a:solidFill>
            </a:rPr>
            <a:t>providing with </a:t>
          </a:r>
          <a:r>
            <a:rPr lang="en-US" dirty="0" smtClean="0">
              <a:solidFill>
                <a:srgbClr val="002060"/>
              </a:solidFill>
            </a:rPr>
            <a:t>scouting </a:t>
          </a:r>
          <a:r>
            <a:rPr lang="en-US" dirty="0" smtClean="0">
              <a:solidFill>
                <a:srgbClr val="002060"/>
              </a:solidFill>
            </a:rPr>
            <a:t>of business opportunities, partners research, assistance for the development of </a:t>
          </a:r>
          <a:r>
            <a:rPr lang="en-US" dirty="0" smtClean="0">
              <a:solidFill>
                <a:srgbClr val="002060"/>
              </a:solidFill>
            </a:rPr>
            <a:t>protocols</a:t>
          </a:r>
          <a:r>
            <a:rPr lang="en-US" dirty="0" smtClean="0">
              <a:solidFill>
                <a:srgbClr val="002060"/>
              </a:solidFill>
            </a:rPr>
            <a:t>, commercial agreements or cost-effective cooperation for </a:t>
          </a:r>
          <a:r>
            <a:rPr lang="en-US" dirty="0" smtClean="0">
              <a:solidFill>
                <a:srgbClr val="002060"/>
              </a:solidFill>
            </a:rPr>
            <a:t>SMEs. </a:t>
          </a:r>
          <a:endParaRPr lang="en-US" b="1" dirty="0">
            <a:solidFill>
              <a:srgbClr val="002060"/>
            </a:solidFill>
          </a:endParaRPr>
        </a:p>
      </dgm:t>
    </dgm:pt>
    <dgm:pt modelId="{8AFFFF4F-0871-44C3-A5D6-1225F20E76D2}" type="parTrans" cxnId="{EBF07A8A-FC4D-43A7-9411-E240B6A3921E}">
      <dgm:prSet/>
      <dgm:spPr/>
      <dgm:t>
        <a:bodyPr/>
        <a:lstStyle/>
        <a:p>
          <a:endParaRPr lang="en-US"/>
        </a:p>
      </dgm:t>
    </dgm:pt>
    <dgm:pt modelId="{21DAA6F3-A198-4361-8DE0-5D6F1D1D84C1}" type="sibTrans" cxnId="{EBF07A8A-FC4D-43A7-9411-E240B6A3921E}">
      <dgm:prSet/>
      <dgm:spPr/>
      <dgm:t>
        <a:bodyPr/>
        <a:lstStyle/>
        <a:p>
          <a:endParaRPr lang="en-US"/>
        </a:p>
      </dgm:t>
    </dgm:pt>
    <dgm:pt modelId="{1B472482-6C84-40EF-AE23-D585AEE11737}">
      <dgm:prSet phldrT="[Text]" custT="1"/>
      <dgm:spPr/>
      <dgm:t>
        <a:bodyPr/>
        <a:lstStyle/>
        <a:p>
          <a:r>
            <a:rPr lang="it-IT" sz="2800" dirty="0" smtClean="0"/>
            <a:t>European Projects</a:t>
          </a:r>
          <a:endParaRPr lang="en-US" sz="2800" dirty="0"/>
        </a:p>
      </dgm:t>
    </dgm:pt>
    <dgm:pt modelId="{AB9A448C-7740-4490-9D94-B1143F726068}" type="parTrans" cxnId="{AC6F55E0-8264-4258-9E25-4E7E07292D02}">
      <dgm:prSet/>
      <dgm:spPr/>
      <dgm:t>
        <a:bodyPr/>
        <a:lstStyle/>
        <a:p>
          <a:endParaRPr lang="en-US"/>
        </a:p>
      </dgm:t>
    </dgm:pt>
    <dgm:pt modelId="{95EA230E-AEC9-47E2-96F9-7846428E966F}" type="sibTrans" cxnId="{AC6F55E0-8264-4258-9E25-4E7E07292D02}">
      <dgm:prSet/>
      <dgm:spPr/>
      <dgm:t>
        <a:bodyPr/>
        <a:lstStyle/>
        <a:p>
          <a:endParaRPr lang="en-US"/>
        </a:p>
      </dgm:t>
    </dgm:pt>
    <dgm:pt modelId="{F90E01E0-021C-438E-A218-C5E3CC240262}">
      <dgm:prSet phldrT="[Text]"/>
      <dgm:spPr/>
      <dgm:t>
        <a:bodyPr/>
        <a:lstStyle/>
        <a:p>
          <a:r>
            <a:rPr lang="it-IT" b="1" i="1" dirty="0" smtClean="0">
              <a:solidFill>
                <a:srgbClr val="002060"/>
              </a:solidFill>
            </a:rPr>
            <a:t>EASE AND SEE – </a:t>
          </a:r>
          <a:r>
            <a:rPr lang="it-IT" b="0" i="1" dirty="0" smtClean="0">
              <a:solidFill>
                <a:srgbClr val="002060"/>
              </a:solidFill>
            </a:rPr>
            <a:t>Enabling Actions for Social  Enterprises in South East Europe</a:t>
          </a:r>
          <a:r>
            <a:rPr lang="it-IT" dirty="0" smtClean="0">
              <a:solidFill>
                <a:srgbClr val="002060"/>
              </a:solidFill>
            </a:rPr>
            <a:t>, </a:t>
          </a:r>
          <a:r>
            <a:rPr lang="it-IT" b="1" i="1" dirty="0" smtClean="0">
              <a:solidFill>
                <a:srgbClr val="00B050"/>
              </a:solidFill>
            </a:rPr>
            <a:t>LEAD PARTNER:  </a:t>
          </a:r>
          <a:r>
            <a:rPr lang="it-IT" dirty="0" err="1" smtClean="0">
              <a:solidFill>
                <a:srgbClr val="002060"/>
              </a:solidFill>
            </a:rPr>
            <a:t>Municipality</a:t>
          </a:r>
          <a:r>
            <a:rPr lang="it-IT" dirty="0" smtClean="0">
              <a:solidFill>
                <a:srgbClr val="002060"/>
              </a:solidFill>
            </a:rPr>
            <a:t> </a:t>
          </a:r>
          <a:r>
            <a:rPr lang="it-IT" dirty="0" err="1" smtClean="0">
              <a:solidFill>
                <a:srgbClr val="002060"/>
              </a:solidFill>
            </a:rPr>
            <a:t>of</a:t>
          </a:r>
          <a:r>
            <a:rPr lang="it-IT" dirty="0" smtClean="0">
              <a:solidFill>
                <a:srgbClr val="002060"/>
              </a:solidFill>
            </a:rPr>
            <a:t> </a:t>
          </a:r>
          <a:r>
            <a:rPr lang="it-IT" dirty="0" err="1" smtClean="0">
              <a:solidFill>
                <a:srgbClr val="002060"/>
              </a:solidFill>
            </a:rPr>
            <a:t>Venice</a:t>
          </a:r>
          <a:endParaRPr lang="en-US" dirty="0">
            <a:solidFill>
              <a:srgbClr val="002060"/>
            </a:solidFill>
          </a:endParaRPr>
        </a:p>
      </dgm:t>
    </dgm:pt>
    <dgm:pt modelId="{805498C8-13CC-4C79-810D-23B0F146143D}" type="parTrans" cxnId="{C3CE74CE-EEA3-40B1-9125-9598707E6A5C}">
      <dgm:prSet/>
      <dgm:spPr/>
      <dgm:t>
        <a:bodyPr/>
        <a:lstStyle/>
        <a:p>
          <a:endParaRPr lang="en-US"/>
        </a:p>
      </dgm:t>
    </dgm:pt>
    <dgm:pt modelId="{7BB490A1-6F27-4B40-90E5-32146C244003}" type="sibTrans" cxnId="{C3CE74CE-EEA3-40B1-9125-9598707E6A5C}">
      <dgm:prSet/>
      <dgm:spPr/>
      <dgm:t>
        <a:bodyPr/>
        <a:lstStyle/>
        <a:p>
          <a:endParaRPr lang="en-US"/>
        </a:p>
      </dgm:t>
    </dgm:pt>
    <dgm:pt modelId="{614DC46D-3018-4EBC-9108-8FE5A067436B}">
      <dgm:prSet phldrT="[Text]"/>
      <dgm:spPr/>
      <dgm:t>
        <a:bodyPr/>
        <a:lstStyle/>
        <a:p>
          <a:r>
            <a:rPr lang="it-IT" b="1" i="1" dirty="0" smtClean="0">
              <a:solidFill>
                <a:srgbClr val="002060"/>
              </a:solidFill>
            </a:rPr>
            <a:t>PROACTIVE_CHANGE – </a:t>
          </a:r>
          <a:r>
            <a:rPr lang="it-IT" b="0" i="1" dirty="0" smtClean="0">
              <a:solidFill>
                <a:srgbClr val="002060"/>
              </a:solidFill>
            </a:rPr>
            <a:t>Promoting Restructuring Opportunities for an Active </a:t>
          </a:r>
          <a:r>
            <a:rPr lang="it-IT" b="0" i="1" dirty="0" err="1" smtClean="0">
              <a:solidFill>
                <a:srgbClr val="002060"/>
              </a:solidFill>
            </a:rPr>
            <a:t>Change</a:t>
          </a:r>
          <a:r>
            <a:rPr lang="it-IT" b="0" i="1" dirty="0" smtClean="0">
              <a:solidFill>
                <a:srgbClr val="002060"/>
              </a:solidFill>
            </a:rPr>
            <a:t>  </a:t>
          </a:r>
          <a:r>
            <a:rPr lang="it-IT" b="1" i="1" dirty="0" smtClean="0">
              <a:solidFill>
                <a:srgbClr val="00B050"/>
              </a:solidFill>
            </a:rPr>
            <a:t>LEAD PARTNER: </a:t>
          </a:r>
          <a:r>
            <a:rPr lang="it-IT" dirty="0" smtClean="0">
              <a:solidFill>
                <a:srgbClr val="002060"/>
              </a:solidFill>
            </a:rPr>
            <a:t>Confindustria Umbria</a:t>
          </a:r>
          <a:endParaRPr lang="en-US" dirty="0"/>
        </a:p>
      </dgm:t>
    </dgm:pt>
    <dgm:pt modelId="{84840170-5C10-4370-92E2-840C42D5836D}" type="parTrans" cxnId="{03F1B1B9-9C7F-4A95-8F57-F0C9093BDF57}">
      <dgm:prSet/>
      <dgm:spPr/>
      <dgm:t>
        <a:bodyPr/>
        <a:lstStyle/>
        <a:p>
          <a:endParaRPr lang="en-US"/>
        </a:p>
      </dgm:t>
    </dgm:pt>
    <dgm:pt modelId="{10194A0D-3315-4087-97E5-D6272AF20F84}" type="sibTrans" cxnId="{03F1B1B9-9C7F-4A95-8F57-F0C9093BDF57}">
      <dgm:prSet/>
      <dgm:spPr/>
      <dgm:t>
        <a:bodyPr/>
        <a:lstStyle/>
        <a:p>
          <a:endParaRPr lang="en-US"/>
        </a:p>
      </dgm:t>
    </dgm:pt>
    <dgm:pt modelId="{CAFE64F9-85B1-4F6E-87DD-F4B816DC20F0}">
      <dgm:prSet phldrT="[Text]"/>
      <dgm:spPr/>
      <dgm:t>
        <a:bodyPr/>
        <a:lstStyle/>
        <a:p>
          <a:pPr algn="just"/>
          <a:r>
            <a:rPr lang="en-US" b="1" dirty="0" smtClean="0">
              <a:solidFill>
                <a:srgbClr val="002060"/>
              </a:solidFill>
            </a:rPr>
            <a:t>Annually, </a:t>
          </a:r>
          <a:r>
            <a:rPr lang="fr-FR" b="1" dirty="0" smtClean="0">
              <a:solidFill>
                <a:srgbClr val="002060"/>
              </a:solidFill>
            </a:rPr>
            <a:t>ICCB </a:t>
          </a:r>
          <a:r>
            <a:rPr lang="fr-FR" b="1" dirty="0" err="1" smtClean="0">
              <a:solidFill>
                <a:srgbClr val="002060"/>
              </a:solidFill>
            </a:rPr>
            <a:t>provides</a:t>
          </a:r>
          <a:r>
            <a:rPr lang="fr-FR" b="1" dirty="0" smtClean="0">
              <a:solidFill>
                <a:srgbClr val="002060"/>
              </a:solidFill>
            </a:rPr>
            <a:t> </a:t>
          </a:r>
          <a:r>
            <a:rPr lang="fr-FR" b="1" dirty="0" err="1" smtClean="0">
              <a:solidFill>
                <a:srgbClr val="002060"/>
              </a:solidFill>
            </a:rPr>
            <a:t>with</a:t>
          </a:r>
          <a:r>
            <a:rPr lang="fr-FR" b="1" dirty="0" smtClean="0">
              <a:solidFill>
                <a:srgbClr val="002060"/>
              </a:solidFill>
            </a:rPr>
            <a:t> services </a:t>
          </a:r>
          <a:r>
            <a:rPr lang="fr-FR" b="1" u="sng" dirty="0" smtClean="0">
              <a:solidFill>
                <a:srgbClr val="002060"/>
              </a:solidFill>
            </a:rPr>
            <a:t>600  </a:t>
          </a:r>
          <a:r>
            <a:rPr lang="fr-FR" b="1" u="sng" dirty="0" err="1" smtClean="0">
              <a:solidFill>
                <a:srgbClr val="002060"/>
              </a:solidFill>
            </a:rPr>
            <a:t>companies</a:t>
          </a:r>
          <a:r>
            <a:rPr lang="fr-FR" b="1" u="sng" dirty="0" smtClean="0">
              <a:solidFill>
                <a:srgbClr val="002060"/>
              </a:solidFill>
            </a:rPr>
            <a:t>/clients </a:t>
          </a:r>
          <a:r>
            <a:rPr lang="fr-FR" b="1" dirty="0" err="1" smtClean="0">
              <a:solidFill>
                <a:srgbClr val="002060"/>
              </a:solidFill>
            </a:rPr>
            <a:t>interested</a:t>
          </a:r>
          <a:r>
            <a:rPr lang="fr-FR" b="1" dirty="0" smtClean="0">
              <a:solidFill>
                <a:srgbClr val="002060"/>
              </a:solidFill>
            </a:rPr>
            <a:t> to </a:t>
          </a:r>
          <a:r>
            <a:rPr lang="fr-FR" b="1" dirty="0" err="1" smtClean="0">
              <a:solidFill>
                <a:srgbClr val="002060"/>
              </a:solidFill>
            </a:rPr>
            <a:t>get</a:t>
          </a:r>
          <a:r>
            <a:rPr lang="fr-FR" b="1" dirty="0" smtClean="0">
              <a:solidFill>
                <a:srgbClr val="002060"/>
              </a:solidFill>
            </a:rPr>
            <a:t> information about </a:t>
          </a:r>
          <a:r>
            <a:rPr lang="fr-FR" b="1" dirty="0" err="1" smtClean="0">
              <a:solidFill>
                <a:srgbClr val="002060"/>
              </a:solidFill>
            </a:rPr>
            <a:t>Bulgarian</a:t>
          </a:r>
          <a:r>
            <a:rPr lang="fr-FR" b="1" dirty="0" smtClean="0">
              <a:solidFill>
                <a:srgbClr val="002060"/>
              </a:solidFill>
            </a:rPr>
            <a:t> and </a:t>
          </a:r>
          <a:r>
            <a:rPr lang="fr-FR" b="1" dirty="0" err="1" smtClean="0">
              <a:solidFill>
                <a:srgbClr val="002060"/>
              </a:solidFill>
            </a:rPr>
            <a:t>Italian</a:t>
          </a:r>
          <a:r>
            <a:rPr lang="fr-FR" b="1" dirty="0" smtClean="0">
              <a:solidFill>
                <a:srgbClr val="002060"/>
              </a:solidFill>
            </a:rPr>
            <a:t> </a:t>
          </a:r>
          <a:r>
            <a:rPr lang="fr-FR" b="1" dirty="0" err="1" smtClean="0">
              <a:solidFill>
                <a:srgbClr val="002060"/>
              </a:solidFill>
            </a:rPr>
            <a:t>markets</a:t>
          </a:r>
          <a:r>
            <a:rPr lang="fr-FR" b="1" dirty="0" smtClean="0">
              <a:solidFill>
                <a:srgbClr val="002060"/>
              </a:solidFill>
            </a:rPr>
            <a:t>. </a:t>
          </a:r>
          <a:endParaRPr lang="en-US" b="1" dirty="0">
            <a:solidFill>
              <a:srgbClr val="002060"/>
            </a:solidFill>
          </a:endParaRPr>
        </a:p>
      </dgm:t>
    </dgm:pt>
    <dgm:pt modelId="{9AAA7696-3960-469B-8FD8-FB8D1EDC1BD4}" type="parTrans" cxnId="{8A7BF9BC-DC2E-43E9-A832-C508CA86601C}">
      <dgm:prSet/>
      <dgm:spPr/>
    </dgm:pt>
    <dgm:pt modelId="{CFAD4F26-09F1-4CBB-B14B-55B362C6EFEA}" type="sibTrans" cxnId="{8A7BF9BC-DC2E-43E9-A832-C508CA86601C}">
      <dgm:prSet/>
      <dgm:spPr/>
    </dgm:pt>
    <dgm:pt modelId="{22DF932B-9AB2-4A51-92FD-0CE3423FCEA4}">
      <dgm:prSet/>
      <dgm:spPr/>
      <dgm:t>
        <a:bodyPr/>
        <a:lstStyle/>
        <a:p>
          <a:r>
            <a:rPr lang="fr-FR" dirty="0" smtClean="0">
              <a:solidFill>
                <a:srgbClr val="002060"/>
              </a:solidFill>
            </a:rPr>
            <a:t>  </a:t>
          </a:r>
          <a:r>
            <a:rPr lang="fr-FR" b="1" dirty="0" smtClean="0">
              <a:solidFill>
                <a:srgbClr val="002060"/>
              </a:solidFill>
            </a:rPr>
            <a:t>More </a:t>
          </a:r>
          <a:r>
            <a:rPr lang="fr-FR" b="1" dirty="0" err="1" smtClean="0">
              <a:solidFill>
                <a:srgbClr val="002060"/>
              </a:solidFill>
            </a:rPr>
            <a:t>than</a:t>
          </a:r>
          <a:r>
            <a:rPr lang="fr-FR" b="1" dirty="0" smtClean="0">
              <a:solidFill>
                <a:srgbClr val="002060"/>
              </a:solidFill>
            </a:rPr>
            <a:t> 3</a:t>
          </a:r>
          <a:r>
            <a:rPr lang="it-IT" b="1" u="sng" dirty="0" smtClean="0">
              <a:solidFill>
                <a:srgbClr val="002060"/>
              </a:solidFill>
            </a:rPr>
            <a:t>00 </a:t>
          </a:r>
          <a:r>
            <a:rPr lang="it-IT" b="1" u="sng" dirty="0" err="1" smtClean="0">
              <a:solidFill>
                <a:srgbClr val="002060"/>
              </a:solidFill>
            </a:rPr>
            <a:t>companies</a:t>
          </a:r>
          <a:r>
            <a:rPr lang="it-IT" b="1" u="sng" dirty="0" smtClean="0">
              <a:solidFill>
                <a:srgbClr val="002060"/>
              </a:solidFill>
            </a:rPr>
            <a:t> </a:t>
          </a:r>
          <a:r>
            <a:rPr lang="it-IT" b="1" u="none" dirty="0" err="1" smtClean="0">
              <a:solidFill>
                <a:srgbClr val="002060"/>
              </a:solidFill>
            </a:rPr>
            <a:t>have</a:t>
          </a:r>
          <a:r>
            <a:rPr lang="it-IT" b="1" u="none" dirty="0" smtClean="0">
              <a:solidFill>
                <a:srgbClr val="002060"/>
              </a:solidFill>
            </a:rPr>
            <a:t> benefit </a:t>
          </a:r>
          <a:r>
            <a:rPr lang="it-IT" b="1" u="none" dirty="0" err="1" smtClean="0">
              <a:solidFill>
                <a:srgbClr val="002060"/>
              </a:solidFill>
            </a:rPr>
            <a:t>from</a:t>
          </a:r>
          <a:r>
            <a:rPr lang="it-IT" b="1" u="none" dirty="0" smtClean="0">
              <a:solidFill>
                <a:srgbClr val="002060"/>
              </a:solidFill>
            </a:rPr>
            <a:t> ICCB </a:t>
          </a:r>
          <a:r>
            <a:rPr lang="it-IT" b="1" u="none" dirty="0" err="1" smtClean="0">
              <a:solidFill>
                <a:srgbClr val="002060"/>
              </a:solidFill>
            </a:rPr>
            <a:t>services</a:t>
          </a:r>
          <a:r>
            <a:rPr lang="it-IT" b="1" u="none" dirty="0" smtClean="0">
              <a:solidFill>
                <a:srgbClr val="002060"/>
              </a:solidFill>
            </a:rPr>
            <a:t> and business </a:t>
          </a:r>
          <a:r>
            <a:rPr lang="it-IT" b="1" u="none" dirty="0" err="1" smtClean="0">
              <a:solidFill>
                <a:srgbClr val="002060"/>
              </a:solidFill>
            </a:rPr>
            <a:t>opportunities</a:t>
          </a:r>
          <a:r>
            <a:rPr lang="it-IT" b="1" u="none" dirty="0" smtClean="0">
              <a:solidFill>
                <a:srgbClr val="002060"/>
              </a:solidFill>
            </a:rPr>
            <a:t> .</a:t>
          </a:r>
          <a:endParaRPr lang="fr-FR" dirty="0" smtClean="0">
            <a:solidFill>
              <a:srgbClr val="002060"/>
            </a:solidFill>
          </a:endParaRPr>
        </a:p>
      </dgm:t>
    </dgm:pt>
    <dgm:pt modelId="{9B07CCEB-09B3-4791-9DDC-B260DEB6A4D6}" type="parTrans" cxnId="{FCD390D7-B511-4ABB-8E87-55F81C25A797}">
      <dgm:prSet/>
      <dgm:spPr/>
      <dgm:t>
        <a:bodyPr/>
        <a:lstStyle/>
        <a:p>
          <a:endParaRPr lang="it-IT"/>
        </a:p>
      </dgm:t>
    </dgm:pt>
    <dgm:pt modelId="{A00D933A-9E32-4F5C-8A51-0BF58BC6249B}" type="sibTrans" cxnId="{FCD390D7-B511-4ABB-8E87-55F81C25A797}">
      <dgm:prSet/>
      <dgm:spPr/>
      <dgm:t>
        <a:bodyPr/>
        <a:lstStyle/>
        <a:p>
          <a:endParaRPr lang="it-IT"/>
        </a:p>
      </dgm:t>
    </dgm:pt>
    <dgm:pt modelId="{4B1BA5AD-E902-4EB3-81FE-41723055FE36}">
      <dgm:prSet/>
      <dgm:spPr/>
      <dgm:t>
        <a:bodyPr/>
        <a:lstStyle/>
        <a:p>
          <a:r>
            <a:rPr lang="fr-FR" dirty="0" smtClean="0">
              <a:solidFill>
                <a:srgbClr val="002060"/>
              </a:solidFill>
            </a:rPr>
            <a:t>ICCB: </a:t>
          </a:r>
          <a:r>
            <a:rPr lang="fr-FR" dirty="0" err="1" smtClean="0">
              <a:solidFill>
                <a:srgbClr val="002060"/>
              </a:solidFill>
            </a:rPr>
            <a:t>Rappresentante</a:t>
          </a:r>
          <a:r>
            <a:rPr lang="fr-FR" dirty="0" smtClean="0">
              <a:solidFill>
                <a:srgbClr val="002060"/>
              </a:solidFill>
            </a:rPr>
            <a:t> </a:t>
          </a:r>
          <a:r>
            <a:rPr lang="fr-FR" dirty="0" err="1" smtClean="0">
              <a:solidFill>
                <a:srgbClr val="002060"/>
              </a:solidFill>
            </a:rPr>
            <a:t>ufficiale</a:t>
          </a:r>
          <a:r>
            <a:rPr lang="fr-FR" dirty="0" smtClean="0">
              <a:solidFill>
                <a:srgbClr val="002060"/>
              </a:solidFill>
            </a:rPr>
            <a:t> di </a:t>
          </a:r>
          <a:r>
            <a:rPr lang="fr-FR" b="1" dirty="0" smtClean="0">
              <a:solidFill>
                <a:srgbClr val="002060"/>
              </a:solidFill>
            </a:rPr>
            <a:t>Fiera Milano </a:t>
          </a:r>
          <a:r>
            <a:rPr lang="fr-FR" dirty="0" smtClean="0">
              <a:solidFill>
                <a:srgbClr val="002060"/>
              </a:solidFill>
            </a:rPr>
            <a:t>e </a:t>
          </a:r>
          <a:r>
            <a:rPr lang="fr-FR" b="1" dirty="0" smtClean="0">
              <a:solidFill>
                <a:srgbClr val="002060"/>
              </a:solidFill>
            </a:rPr>
            <a:t>Rimini Fiera</a:t>
          </a:r>
          <a:endParaRPr lang="it-IT" dirty="0"/>
        </a:p>
      </dgm:t>
    </dgm:pt>
    <dgm:pt modelId="{26F9741B-E664-469F-8DCC-665C6935DB18}" type="parTrans" cxnId="{4243FDD7-74BD-4339-9C58-914CB6004181}">
      <dgm:prSet/>
      <dgm:spPr/>
      <dgm:t>
        <a:bodyPr/>
        <a:lstStyle/>
        <a:p>
          <a:endParaRPr lang="it-IT"/>
        </a:p>
      </dgm:t>
    </dgm:pt>
    <dgm:pt modelId="{8477399B-576D-42DB-AA34-349880131951}" type="sibTrans" cxnId="{4243FDD7-74BD-4339-9C58-914CB6004181}">
      <dgm:prSet/>
      <dgm:spPr/>
      <dgm:t>
        <a:bodyPr/>
        <a:lstStyle/>
        <a:p>
          <a:endParaRPr lang="it-IT"/>
        </a:p>
      </dgm:t>
    </dgm:pt>
    <dgm:pt modelId="{3CCFA5B6-14B1-40B6-A49E-49CA85F0EC3F}" type="pres">
      <dgm:prSet presAssocID="{07201C88-B61B-4BE5-9370-96D53D5F54A3}" presName="Name0" presStyleCnt="0">
        <dgm:presLayoutVars>
          <dgm:dir/>
          <dgm:animLvl val="lvl"/>
          <dgm:resizeHandles val="exact"/>
        </dgm:presLayoutVars>
      </dgm:prSet>
      <dgm:spPr/>
      <dgm:t>
        <a:bodyPr/>
        <a:lstStyle/>
        <a:p>
          <a:endParaRPr lang="it-IT"/>
        </a:p>
      </dgm:t>
    </dgm:pt>
    <dgm:pt modelId="{3FDF5F6C-997F-4FC5-8C78-27DB9949D482}" type="pres">
      <dgm:prSet presAssocID="{B72A40F6-01C7-45DF-8CBE-BB837944997C}" presName="linNode" presStyleCnt="0"/>
      <dgm:spPr/>
    </dgm:pt>
    <dgm:pt modelId="{29BF3AC2-8976-4716-A679-9B4EBC889D9B}" type="pres">
      <dgm:prSet presAssocID="{B72A40F6-01C7-45DF-8CBE-BB837944997C}" presName="parentText" presStyleLbl="node1" presStyleIdx="0" presStyleCnt="3">
        <dgm:presLayoutVars>
          <dgm:chMax val="1"/>
          <dgm:bulletEnabled val="1"/>
        </dgm:presLayoutVars>
      </dgm:prSet>
      <dgm:spPr/>
      <dgm:t>
        <a:bodyPr/>
        <a:lstStyle/>
        <a:p>
          <a:endParaRPr lang="en-US"/>
        </a:p>
      </dgm:t>
    </dgm:pt>
    <dgm:pt modelId="{524C55B2-1D1D-430C-8CE7-A3000FA3AE85}" type="pres">
      <dgm:prSet presAssocID="{B72A40F6-01C7-45DF-8CBE-BB837944997C}" presName="descendantText" presStyleLbl="alignAccFollowNode1" presStyleIdx="0" presStyleCnt="3" custScaleY="114452">
        <dgm:presLayoutVars>
          <dgm:bulletEnabled val="1"/>
        </dgm:presLayoutVars>
      </dgm:prSet>
      <dgm:spPr/>
      <dgm:t>
        <a:bodyPr/>
        <a:lstStyle/>
        <a:p>
          <a:endParaRPr lang="en-US"/>
        </a:p>
      </dgm:t>
    </dgm:pt>
    <dgm:pt modelId="{568A1D22-9AC0-4B88-9CF2-BD0D7D3D0257}" type="pres">
      <dgm:prSet presAssocID="{79BAC042-05E3-4082-970E-48CAE6DF29BA}" presName="sp" presStyleCnt="0"/>
      <dgm:spPr/>
    </dgm:pt>
    <dgm:pt modelId="{9F4083D2-46F8-4F4B-BED9-42A538F7D8A9}" type="pres">
      <dgm:prSet presAssocID="{D388619F-9D85-41A2-9ECD-86BD5613ACB4}" presName="linNode" presStyleCnt="0"/>
      <dgm:spPr/>
    </dgm:pt>
    <dgm:pt modelId="{E4C48FE3-3DFA-4357-8CB0-6B76071E0363}" type="pres">
      <dgm:prSet presAssocID="{D388619F-9D85-41A2-9ECD-86BD5613ACB4}" presName="parentText" presStyleLbl="node1" presStyleIdx="1" presStyleCnt="3">
        <dgm:presLayoutVars>
          <dgm:chMax val="1"/>
          <dgm:bulletEnabled val="1"/>
        </dgm:presLayoutVars>
      </dgm:prSet>
      <dgm:spPr/>
      <dgm:t>
        <a:bodyPr/>
        <a:lstStyle/>
        <a:p>
          <a:endParaRPr lang="en-US"/>
        </a:p>
      </dgm:t>
    </dgm:pt>
    <dgm:pt modelId="{BF9C5ACE-5DB8-434B-B1D9-71E9BCB88601}" type="pres">
      <dgm:prSet presAssocID="{D388619F-9D85-41A2-9ECD-86BD5613ACB4}" presName="descendantText" presStyleLbl="alignAccFollowNode1" presStyleIdx="1" presStyleCnt="3" custScaleY="114724">
        <dgm:presLayoutVars>
          <dgm:bulletEnabled val="1"/>
        </dgm:presLayoutVars>
      </dgm:prSet>
      <dgm:spPr/>
      <dgm:t>
        <a:bodyPr/>
        <a:lstStyle/>
        <a:p>
          <a:endParaRPr lang="en-US"/>
        </a:p>
      </dgm:t>
    </dgm:pt>
    <dgm:pt modelId="{23F0B66A-215F-4ECE-86CC-2DFEB8B10D5B}" type="pres">
      <dgm:prSet presAssocID="{E40CE3CD-85C9-4409-B603-874489FC684E}" presName="sp" presStyleCnt="0"/>
      <dgm:spPr/>
    </dgm:pt>
    <dgm:pt modelId="{7BD07A30-AD1C-4A52-80FD-C18D61E32521}" type="pres">
      <dgm:prSet presAssocID="{1B472482-6C84-40EF-AE23-D585AEE11737}" presName="linNode" presStyleCnt="0"/>
      <dgm:spPr/>
    </dgm:pt>
    <dgm:pt modelId="{2E06D61D-83C8-44C5-A967-A0729F813B0B}" type="pres">
      <dgm:prSet presAssocID="{1B472482-6C84-40EF-AE23-D585AEE11737}" presName="parentText" presStyleLbl="node1" presStyleIdx="2" presStyleCnt="3" custLinFactNeighborX="-1359" custLinFactNeighborY="-369">
        <dgm:presLayoutVars>
          <dgm:chMax val="1"/>
          <dgm:bulletEnabled val="1"/>
        </dgm:presLayoutVars>
      </dgm:prSet>
      <dgm:spPr/>
      <dgm:t>
        <a:bodyPr/>
        <a:lstStyle/>
        <a:p>
          <a:endParaRPr lang="en-US"/>
        </a:p>
      </dgm:t>
    </dgm:pt>
    <dgm:pt modelId="{A6829D5C-0330-44A0-A1C4-BED3A7C817CF}" type="pres">
      <dgm:prSet presAssocID="{1B472482-6C84-40EF-AE23-D585AEE11737}" presName="descendantText" presStyleLbl="alignAccFollowNode1" presStyleIdx="2" presStyleCnt="3" custScaleY="114997">
        <dgm:presLayoutVars>
          <dgm:bulletEnabled val="1"/>
        </dgm:presLayoutVars>
      </dgm:prSet>
      <dgm:spPr/>
      <dgm:t>
        <a:bodyPr/>
        <a:lstStyle/>
        <a:p>
          <a:endParaRPr lang="en-US"/>
        </a:p>
      </dgm:t>
    </dgm:pt>
  </dgm:ptLst>
  <dgm:cxnLst>
    <dgm:cxn modelId="{4B90435B-3067-4F1B-8395-2920411C86D9}" srcId="{07201C88-B61B-4BE5-9370-96D53D5F54A3}" destId="{D388619F-9D85-41A2-9ECD-86BD5613ACB4}" srcOrd="1" destOrd="0" parTransId="{3BDA09E3-416D-4EC3-BAB5-6D1E7D6EFA84}" sibTransId="{E40CE3CD-85C9-4409-B603-874489FC684E}"/>
    <dgm:cxn modelId="{AC6F55E0-8264-4258-9E25-4E7E07292D02}" srcId="{07201C88-B61B-4BE5-9370-96D53D5F54A3}" destId="{1B472482-6C84-40EF-AE23-D585AEE11737}" srcOrd="2" destOrd="0" parTransId="{AB9A448C-7740-4490-9D94-B1143F726068}" sibTransId="{95EA230E-AEC9-47E2-96F9-7846428E966F}"/>
    <dgm:cxn modelId="{E70693E1-5DED-4F0B-91FF-6F5559AAEC50}" type="presOf" srcId="{859151D0-E248-41C6-B2E7-C142FE75EA95}" destId="{BF9C5ACE-5DB8-434B-B1D9-71E9BCB88601}" srcOrd="0" destOrd="0" presId="urn:microsoft.com/office/officeart/2005/8/layout/vList5"/>
    <dgm:cxn modelId="{4243FDD7-74BD-4339-9C58-914CB6004181}" srcId="{B72A40F6-01C7-45DF-8CBE-BB837944997C}" destId="{4B1BA5AD-E902-4EB3-81FE-41723055FE36}" srcOrd="2" destOrd="0" parTransId="{26F9741B-E664-469F-8DCC-665C6935DB18}" sibTransId="{8477399B-576D-42DB-AA34-349880131951}"/>
    <dgm:cxn modelId="{8A7BF9BC-DC2E-43E9-A832-C508CA86601C}" srcId="{D388619F-9D85-41A2-9ECD-86BD5613ACB4}" destId="{CAFE64F9-85B1-4F6E-87DD-F4B816DC20F0}" srcOrd="1" destOrd="0" parTransId="{9AAA7696-3960-469B-8FD8-FB8D1EDC1BD4}" sibTransId="{CFAD4F26-09F1-4CBB-B14B-55B362C6EFEA}"/>
    <dgm:cxn modelId="{1D2A46B3-DE6C-4E20-8A9A-CE7CFB72C429}" srcId="{07201C88-B61B-4BE5-9370-96D53D5F54A3}" destId="{B72A40F6-01C7-45DF-8CBE-BB837944997C}" srcOrd="0" destOrd="0" parTransId="{83470383-BB9F-4F5F-96F6-9699D546B32F}" sibTransId="{79BAC042-05E3-4082-970E-48CAE6DF29BA}"/>
    <dgm:cxn modelId="{EBF07A8A-FC4D-43A7-9411-E240B6A3921E}" srcId="{D388619F-9D85-41A2-9ECD-86BD5613ACB4}" destId="{859151D0-E248-41C6-B2E7-C142FE75EA95}" srcOrd="0" destOrd="0" parTransId="{8AFFFF4F-0871-44C3-A5D6-1225F20E76D2}" sibTransId="{21DAA6F3-A198-4361-8DE0-5D6F1D1D84C1}"/>
    <dgm:cxn modelId="{7C2F572C-E20C-4665-9338-32EDB1974218}" type="presOf" srcId="{614DC46D-3018-4EBC-9108-8FE5A067436B}" destId="{A6829D5C-0330-44A0-A1C4-BED3A7C817CF}" srcOrd="0" destOrd="1" presId="urn:microsoft.com/office/officeart/2005/8/layout/vList5"/>
    <dgm:cxn modelId="{FCD390D7-B511-4ABB-8E87-55F81C25A797}" srcId="{B72A40F6-01C7-45DF-8CBE-BB837944997C}" destId="{22DF932B-9AB2-4A51-92FD-0CE3423FCEA4}" srcOrd="1" destOrd="0" parTransId="{9B07CCEB-09B3-4791-9DDC-B260DEB6A4D6}" sibTransId="{A00D933A-9E32-4F5C-8A51-0BF58BC6249B}"/>
    <dgm:cxn modelId="{DB2D0007-9594-4F07-827E-606E70C2ACFC}" type="presOf" srcId="{90744A32-F223-4F90-83A1-5CED686A68DC}" destId="{524C55B2-1D1D-430C-8CE7-A3000FA3AE85}" srcOrd="0" destOrd="0" presId="urn:microsoft.com/office/officeart/2005/8/layout/vList5"/>
    <dgm:cxn modelId="{77FF5720-1BD3-40D8-84E1-46B2C175A738}" type="presOf" srcId="{22DF932B-9AB2-4A51-92FD-0CE3423FCEA4}" destId="{524C55B2-1D1D-430C-8CE7-A3000FA3AE85}" srcOrd="0" destOrd="1" presId="urn:microsoft.com/office/officeart/2005/8/layout/vList5"/>
    <dgm:cxn modelId="{F895EC1E-006B-4E3D-B962-ADEC62318501}" type="presOf" srcId="{4B1BA5AD-E902-4EB3-81FE-41723055FE36}" destId="{524C55B2-1D1D-430C-8CE7-A3000FA3AE85}" srcOrd="0" destOrd="2" presId="urn:microsoft.com/office/officeart/2005/8/layout/vList5"/>
    <dgm:cxn modelId="{699C7AB2-6352-4C74-9620-C83F0C56BE6C}" srcId="{B72A40F6-01C7-45DF-8CBE-BB837944997C}" destId="{90744A32-F223-4F90-83A1-5CED686A68DC}" srcOrd="0" destOrd="0" parTransId="{E65802C1-3F82-4F93-9F9F-DF457D32E120}" sibTransId="{AAC81B14-A9EC-4491-A9CB-D70BD299D539}"/>
    <dgm:cxn modelId="{D1FF5BA1-6CCE-4DAE-A144-778E9BF01EE5}" type="presOf" srcId="{07201C88-B61B-4BE5-9370-96D53D5F54A3}" destId="{3CCFA5B6-14B1-40B6-A49E-49CA85F0EC3F}" srcOrd="0" destOrd="0" presId="urn:microsoft.com/office/officeart/2005/8/layout/vList5"/>
    <dgm:cxn modelId="{C3A6EB37-C70B-4655-94BF-79E992E814E4}" type="presOf" srcId="{1B472482-6C84-40EF-AE23-D585AEE11737}" destId="{2E06D61D-83C8-44C5-A967-A0729F813B0B}" srcOrd="0" destOrd="0" presId="urn:microsoft.com/office/officeart/2005/8/layout/vList5"/>
    <dgm:cxn modelId="{03F1B1B9-9C7F-4A95-8F57-F0C9093BDF57}" srcId="{1B472482-6C84-40EF-AE23-D585AEE11737}" destId="{614DC46D-3018-4EBC-9108-8FE5A067436B}" srcOrd="1" destOrd="0" parTransId="{84840170-5C10-4370-92E2-840C42D5836D}" sibTransId="{10194A0D-3315-4087-97E5-D6272AF20F84}"/>
    <dgm:cxn modelId="{CECCC387-F500-4572-BA85-18CA12D80114}" type="presOf" srcId="{CAFE64F9-85B1-4F6E-87DD-F4B816DC20F0}" destId="{BF9C5ACE-5DB8-434B-B1D9-71E9BCB88601}" srcOrd="0" destOrd="1" presId="urn:microsoft.com/office/officeart/2005/8/layout/vList5"/>
    <dgm:cxn modelId="{C3CE74CE-EEA3-40B1-9125-9598707E6A5C}" srcId="{1B472482-6C84-40EF-AE23-D585AEE11737}" destId="{F90E01E0-021C-438E-A218-C5E3CC240262}" srcOrd="0" destOrd="0" parTransId="{805498C8-13CC-4C79-810D-23B0F146143D}" sibTransId="{7BB490A1-6F27-4B40-90E5-32146C244003}"/>
    <dgm:cxn modelId="{C521ED6E-2398-483C-B7C3-E835C35DF67C}" type="presOf" srcId="{B72A40F6-01C7-45DF-8CBE-BB837944997C}" destId="{29BF3AC2-8976-4716-A679-9B4EBC889D9B}" srcOrd="0" destOrd="0" presId="urn:microsoft.com/office/officeart/2005/8/layout/vList5"/>
    <dgm:cxn modelId="{EB92297D-E9D2-456E-A022-BD4E9E0D5AF8}" type="presOf" srcId="{F90E01E0-021C-438E-A218-C5E3CC240262}" destId="{A6829D5C-0330-44A0-A1C4-BED3A7C817CF}" srcOrd="0" destOrd="0" presId="urn:microsoft.com/office/officeart/2005/8/layout/vList5"/>
    <dgm:cxn modelId="{47F9D3E1-655F-4B23-9F6E-1C613695224C}" type="presOf" srcId="{D388619F-9D85-41A2-9ECD-86BD5613ACB4}" destId="{E4C48FE3-3DFA-4357-8CB0-6B76071E0363}" srcOrd="0" destOrd="0" presId="urn:microsoft.com/office/officeart/2005/8/layout/vList5"/>
    <dgm:cxn modelId="{79AC2D68-26A5-46BD-9A97-000F16B6857A}" type="presParOf" srcId="{3CCFA5B6-14B1-40B6-A49E-49CA85F0EC3F}" destId="{3FDF5F6C-997F-4FC5-8C78-27DB9949D482}" srcOrd="0" destOrd="0" presId="urn:microsoft.com/office/officeart/2005/8/layout/vList5"/>
    <dgm:cxn modelId="{3DB132AF-490C-4421-AE9D-0962E1D9A743}" type="presParOf" srcId="{3FDF5F6C-997F-4FC5-8C78-27DB9949D482}" destId="{29BF3AC2-8976-4716-A679-9B4EBC889D9B}" srcOrd="0" destOrd="0" presId="urn:microsoft.com/office/officeart/2005/8/layout/vList5"/>
    <dgm:cxn modelId="{62AA910D-8C2A-46EB-8527-02F82D7EB62F}" type="presParOf" srcId="{3FDF5F6C-997F-4FC5-8C78-27DB9949D482}" destId="{524C55B2-1D1D-430C-8CE7-A3000FA3AE85}" srcOrd="1" destOrd="0" presId="urn:microsoft.com/office/officeart/2005/8/layout/vList5"/>
    <dgm:cxn modelId="{7A98E7AA-27D1-49EC-948C-40187FF4CAFF}" type="presParOf" srcId="{3CCFA5B6-14B1-40B6-A49E-49CA85F0EC3F}" destId="{568A1D22-9AC0-4B88-9CF2-BD0D7D3D0257}" srcOrd="1" destOrd="0" presId="urn:microsoft.com/office/officeart/2005/8/layout/vList5"/>
    <dgm:cxn modelId="{A16B9D58-AF34-4741-8EB5-6228D23D567A}" type="presParOf" srcId="{3CCFA5B6-14B1-40B6-A49E-49CA85F0EC3F}" destId="{9F4083D2-46F8-4F4B-BED9-42A538F7D8A9}" srcOrd="2" destOrd="0" presId="urn:microsoft.com/office/officeart/2005/8/layout/vList5"/>
    <dgm:cxn modelId="{67324414-2925-4E02-90DC-3C69B2929A85}" type="presParOf" srcId="{9F4083D2-46F8-4F4B-BED9-42A538F7D8A9}" destId="{E4C48FE3-3DFA-4357-8CB0-6B76071E0363}" srcOrd="0" destOrd="0" presId="urn:microsoft.com/office/officeart/2005/8/layout/vList5"/>
    <dgm:cxn modelId="{EB52E1DD-E570-486B-899B-C0BF8DE11021}" type="presParOf" srcId="{9F4083D2-46F8-4F4B-BED9-42A538F7D8A9}" destId="{BF9C5ACE-5DB8-434B-B1D9-71E9BCB88601}" srcOrd="1" destOrd="0" presId="urn:microsoft.com/office/officeart/2005/8/layout/vList5"/>
    <dgm:cxn modelId="{C1EA90FE-2521-493E-808C-E55136FF1DED}" type="presParOf" srcId="{3CCFA5B6-14B1-40B6-A49E-49CA85F0EC3F}" destId="{23F0B66A-215F-4ECE-86CC-2DFEB8B10D5B}" srcOrd="3" destOrd="0" presId="urn:microsoft.com/office/officeart/2005/8/layout/vList5"/>
    <dgm:cxn modelId="{56595A22-6433-4492-A276-747E07C1FFD7}" type="presParOf" srcId="{3CCFA5B6-14B1-40B6-A49E-49CA85F0EC3F}" destId="{7BD07A30-AD1C-4A52-80FD-C18D61E32521}" srcOrd="4" destOrd="0" presId="urn:microsoft.com/office/officeart/2005/8/layout/vList5"/>
    <dgm:cxn modelId="{6E30C175-0BF1-4C6F-A01D-239A31F821C7}" type="presParOf" srcId="{7BD07A30-AD1C-4A52-80FD-C18D61E32521}" destId="{2E06D61D-83C8-44C5-A967-A0729F813B0B}" srcOrd="0" destOrd="0" presId="urn:microsoft.com/office/officeart/2005/8/layout/vList5"/>
    <dgm:cxn modelId="{7751CE62-706E-4041-B285-8587C358C0BE}" type="presParOf" srcId="{7BD07A30-AD1C-4A52-80FD-C18D61E32521}" destId="{A6829D5C-0330-44A0-A1C4-BED3A7C817CF}"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24C55B2-1D1D-430C-8CE7-A3000FA3AE85}">
      <dsp:nvSpPr>
        <dsp:cNvPr id="0" name=""/>
        <dsp:cNvSpPr/>
      </dsp:nvSpPr>
      <dsp:spPr>
        <a:xfrm rot="5400000">
          <a:off x="4876738" y="-1823595"/>
          <a:ext cx="1508573" cy="5299788"/>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just" defTabSz="577850">
            <a:lnSpc>
              <a:spcPct val="90000"/>
            </a:lnSpc>
            <a:spcBef>
              <a:spcPct val="0"/>
            </a:spcBef>
            <a:spcAft>
              <a:spcPct val="15000"/>
            </a:spcAft>
            <a:buChar char="••"/>
          </a:pPr>
          <a:r>
            <a:rPr lang="fr-FR" sz="1300" kern="1200" dirty="0" smtClean="0">
              <a:solidFill>
                <a:srgbClr val="002060"/>
              </a:solidFill>
            </a:rPr>
            <a:t>«</a:t>
          </a:r>
          <a:r>
            <a:rPr lang="fr-FR" sz="1300" b="1" kern="1200" dirty="0" err="1" smtClean="0">
              <a:solidFill>
                <a:srgbClr val="002060"/>
              </a:solidFill>
            </a:rPr>
            <a:t>Promozione</a:t>
          </a:r>
          <a:r>
            <a:rPr lang="fr-FR" sz="1300" b="1" kern="1200" dirty="0" smtClean="0">
              <a:solidFill>
                <a:srgbClr val="002060"/>
              </a:solidFill>
            </a:rPr>
            <a:t> </a:t>
          </a:r>
          <a:r>
            <a:rPr lang="fr-FR" sz="1300" b="1" kern="1200" dirty="0" err="1" smtClean="0">
              <a:solidFill>
                <a:srgbClr val="002060"/>
              </a:solidFill>
            </a:rPr>
            <a:t>Fairs</a:t>
          </a:r>
          <a:r>
            <a:rPr lang="fr-FR" sz="1300" b="1" kern="1200" dirty="0" smtClean="0">
              <a:solidFill>
                <a:srgbClr val="002060"/>
              </a:solidFill>
            </a:rPr>
            <a:t> and Exhibitions </a:t>
          </a:r>
          <a:r>
            <a:rPr lang="fr-FR" sz="1300" kern="1200" dirty="0" smtClean="0">
              <a:solidFill>
                <a:srgbClr val="002060"/>
              </a:solidFill>
            </a:rPr>
            <a:t>»  for </a:t>
          </a:r>
          <a:r>
            <a:rPr lang="fr-FR" sz="1300" kern="1200" dirty="0" err="1" smtClean="0">
              <a:solidFill>
                <a:srgbClr val="002060"/>
              </a:solidFill>
            </a:rPr>
            <a:t>creating</a:t>
          </a:r>
          <a:r>
            <a:rPr lang="fr-FR" sz="1300" kern="1200" dirty="0" smtClean="0">
              <a:solidFill>
                <a:srgbClr val="002060"/>
              </a:solidFill>
            </a:rPr>
            <a:t> business </a:t>
          </a:r>
          <a:r>
            <a:rPr lang="fr-FR" sz="1300" kern="1200" dirty="0" err="1" smtClean="0">
              <a:solidFill>
                <a:srgbClr val="002060"/>
              </a:solidFill>
            </a:rPr>
            <a:t>opportunities</a:t>
          </a:r>
          <a:r>
            <a:rPr lang="fr-FR" sz="1300" kern="1200" dirty="0" smtClean="0">
              <a:solidFill>
                <a:srgbClr val="002060"/>
              </a:solidFill>
            </a:rPr>
            <a:t> </a:t>
          </a:r>
          <a:r>
            <a:rPr lang="fr-FR" sz="1300" kern="1200" dirty="0" err="1" smtClean="0">
              <a:solidFill>
                <a:srgbClr val="002060"/>
              </a:solidFill>
            </a:rPr>
            <a:t>throughout</a:t>
          </a:r>
          <a:r>
            <a:rPr lang="fr-FR" sz="1300" kern="1200" dirty="0" smtClean="0">
              <a:solidFill>
                <a:srgbClr val="002060"/>
              </a:solidFill>
            </a:rPr>
            <a:t> participation to </a:t>
          </a:r>
          <a:r>
            <a:rPr lang="fr-FR" sz="1300" kern="1200" dirty="0" err="1" smtClean="0">
              <a:solidFill>
                <a:srgbClr val="002060"/>
              </a:solidFill>
            </a:rPr>
            <a:t>trade</a:t>
          </a:r>
          <a:r>
            <a:rPr lang="fr-FR" sz="1300" kern="1200" dirty="0" smtClean="0">
              <a:solidFill>
                <a:srgbClr val="002060"/>
              </a:solidFill>
            </a:rPr>
            <a:t> </a:t>
          </a:r>
          <a:r>
            <a:rPr lang="fr-FR" sz="1300" kern="1200" dirty="0" err="1" smtClean="0">
              <a:solidFill>
                <a:srgbClr val="002060"/>
              </a:solidFill>
            </a:rPr>
            <a:t>fairs</a:t>
          </a:r>
          <a:r>
            <a:rPr lang="fr-FR" sz="1300" kern="1200" dirty="0" smtClean="0">
              <a:solidFill>
                <a:srgbClr val="002060"/>
              </a:solidFill>
            </a:rPr>
            <a:t> in </a:t>
          </a:r>
          <a:r>
            <a:rPr lang="fr-FR" sz="1300" kern="1200" dirty="0" err="1" smtClean="0">
              <a:solidFill>
                <a:srgbClr val="002060"/>
              </a:solidFill>
            </a:rPr>
            <a:t>Italy</a:t>
          </a:r>
          <a:r>
            <a:rPr lang="fr-FR" sz="1300" kern="1200" dirty="0" smtClean="0">
              <a:solidFill>
                <a:srgbClr val="002060"/>
              </a:solidFill>
            </a:rPr>
            <a:t> and </a:t>
          </a:r>
          <a:r>
            <a:rPr lang="fr-FR" sz="1300" kern="1200" dirty="0" err="1" smtClean="0">
              <a:solidFill>
                <a:srgbClr val="002060"/>
              </a:solidFill>
            </a:rPr>
            <a:t>Bulgaria</a:t>
          </a:r>
          <a:r>
            <a:rPr lang="fr-FR" sz="1300" kern="1200" dirty="0" smtClean="0">
              <a:solidFill>
                <a:srgbClr val="002060"/>
              </a:solidFill>
            </a:rPr>
            <a:t>, </a:t>
          </a:r>
          <a:r>
            <a:rPr lang="fr-FR" sz="1300" kern="1200" dirty="0" err="1" smtClean="0">
              <a:solidFill>
                <a:srgbClr val="002060"/>
              </a:solidFill>
            </a:rPr>
            <a:t>organization</a:t>
          </a:r>
          <a:r>
            <a:rPr lang="fr-FR" sz="1300" kern="1200" dirty="0" smtClean="0">
              <a:solidFill>
                <a:srgbClr val="002060"/>
              </a:solidFill>
            </a:rPr>
            <a:t> of </a:t>
          </a:r>
          <a:r>
            <a:rPr lang="fr-FR" sz="1300" kern="1200" dirty="0" err="1" smtClean="0">
              <a:solidFill>
                <a:srgbClr val="002060"/>
              </a:solidFill>
            </a:rPr>
            <a:t>seminars</a:t>
          </a:r>
          <a:r>
            <a:rPr lang="fr-FR" sz="1300" kern="1200" dirty="0" smtClean="0">
              <a:solidFill>
                <a:srgbClr val="002060"/>
              </a:solidFill>
            </a:rPr>
            <a:t> </a:t>
          </a:r>
          <a:r>
            <a:rPr lang="fr-FR" sz="1300" kern="1200" dirty="0" err="1" smtClean="0">
              <a:solidFill>
                <a:srgbClr val="002060"/>
              </a:solidFill>
            </a:rPr>
            <a:t>whose</a:t>
          </a:r>
          <a:r>
            <a:rPr lang="fr-FR" sz="1300" kern="1200" dirty="0" smtClean="0">
              <a:solidFill>
                <a:srgbClr val="002060"/>
              </a:solidFill>
            </a:rPr>
            <a:t> </a:t>
          </a:r>
          <a:r>
            <a:rPr lang="fr-FR" sz="1300" kern="1200" dirty="0" err="1" smtClean="0">
              <a:solidFill>
                <a:srgbClr val="002060"/>
              </a:solidFill>
            </a:rPr>
            <a:t>obejctiv</a:t>
          </a:r>
          <a:r>
            <a:rPr lang="fr-FR" sz="1300" kern="1200" dirty="0" smtClean="0">
              <a:solidFill>
                <a:srgbClr val="002060"/>
              </a:solidFill>
            </a:rPr>
            <a:t> </a:t>
          </a:r>
          <a:r>
            <a:rPr lang="fr-FR" sz="1300" kern="1200" dirty="0" err="1" smtClean="0">
              <a:solidFill>
                <a:srgbClr val="002060"/>
              </a:solidFill>
            </a:rPr>
            <a:t>is</a:t>
          </a:r>
          <a:r>
            <a:rPr lang="fr-FR" sz="1300" kern="1200" dirty="0" smtClean="0">
              <a:solidFill>
                <a:srgbClr val="002060"/>
              </a:solidFill>
            </a:rPr>
            <a:t> to </a:t>
          </a:r>
          <a:r>
            <a:rPr lang="fr-FR" sz="1300" kern="1200" dirty="0" err="1" smtClean="0">
              <a:solidFill>
                <a:srgbClr val="002060"/>
              </a:solidFill>
            </a:rPr>
            <a:t>increase</a:t>
          </a:r>
          <a:r>
            <a:rPr lang="fr-FR" sz="1300" kern="1200" dirty="0" smtClean="0">
              <a:solidFill>
                <a:srgbClr val="002060"/>
              </a:solidFill>
            </a:rPr>
            <a:t> commercial </a:t>
          </a:r>
          <a:r>
            <a:rPr lang="fr-FR" sz="1300" kern="1200" dirty="0" err="1" smtClean="0">
              <a:solidFill>
                <a:srgbClr val="002060"/>
              </a:solidFill>
            </a:rPr>
            <a:t>relationships</a:t>
          </a:r>
          <a:r>
            <a:rPr lang="fr-FR" sz="1300" kern="1200" dirty="0" smtClean="0">
              <a:solidFill>
                <a:srgbClr val="002060"/>
              </a:solidFill>
            </a:rPr>
            <a:t> </a:t>
          </a:r>
          <a:r>
            <a:rPr lang="fr-FR" sz="1300" kern="1200" dirty="0" err="1" smtClean="0">
              <a:solidFill>
                <a:srgbClr val="002060"/>
              </a:solidFill>
            </a:rPr>
            <a:t>between</a:t>
          </a:r>
          <a:r>
            <a:rPr lang="fr-FR" sz="1300" kern="1200" dirty="0" smtClean="0">
              <a:solidFill>
                <a:srgbClr val="002060"/>
              </a:solidFill>
            </a:rPr>
            <a:t> </a:t>
          </a:r>
          <a:r>
            <a:rPr lang="fr-FR" sz="1300" kern="1200" dirty="0" err="1" smtClean="0">
              <a:solidFill>
                <a:srgbClr val="002060"/>
              </a:solidFill>
            </a:rPr>
            <a:t>both</a:t>
          </a:r>
          <a:r>
            <a:rPr lang="fr-FR" sz="1300" kern="1200" dirty="0" smtClean="0">
              <a:solidFill>
                <a:srgbClr val="002060"/>
              </a:solidFill>
            </a:rPr>
            <a:t> Countries.</a:t>
          </a:r>
          <a:endParaRPr lang="en-US" sz="1300" kern="1200" dirty="0"/>
        </a:p>
        <a:p>
          <a:pPr marL="114300" lvl="1" indent="-114300" algn="l" defTabSz="577850">
            <a:lnSpc>
              <a:spcPct val="90000"/>
            </a:lnSpc>
            <a:spcBef>
              <a:spcPct val="0"/>
            </a:spcBef>
            <a:spcAft>
              <a:spcPct val="15000"/>
            </a:spcAft>
            <a:buChar char="••"/>
          </a:pPr>
          <a:r>
            <a:rPr lang="fr-FR" sz="1300" kern="1200" dirty="0" smtClean="0">
              <a:solidFill>
                <a:srgbClr val="002060"/>
              </a:solidFill>
            </a:rPr>
            <a:t>  </a:t>
          </a:r>
          <a:r>
            <a:rPr lang="fr-FR" sz="1300" b="1" kern="1200" dirty="0" smtClean="0">
              <a:solidFill>
                <a:srgbClr val="002060"/>
              </a:solidFill>
            </a:rPr>
            <a:t>More </a:t>
          </a:r>
          <a:r>
            <a:rPr lang="fr-FR" sz="1300" b="1" kern="1200" dirty="0" err="1" smtClean="0">
              <a:solidFill>
                <a:srgbClr val="002060"/>
              </a:solidFill>
            </a:rPr>
            <a:t>than</a:t>
          </a:r>
          <a:r>
            <a:rPr lang="fr-FR" sz="1300" b="1" kern="1200" dirty="0" smtClean="0">
              <a:solidFill>
                <a:srgbClr val="002060"/>
              </a:solidFill>
            </a:rPr>
            <a:t> 3</a:t>
          </a:r>
          <a:r>
            <a:rPr lang="it-IT" sz="1300" b="1" u="sng" kern="1200" dirty="0" smtClean="0">
              <a:solidFill>
                <a:srgbClr val="002060"/>
              </a:solidFill>
            </a:rPr>
            <a:t>00 </a:t>
          </a:r>
          <a:r>
            <a:rPr lang="it-IT" sz="1300" b="1" u="sng" kern="1200" dirty="0" err="1" smtClean="0">
              <a:solidFill>
                <a:srgbClr val="002060"/>
              </a:solidFill>
            </a:rPr>
            <a:t>companies</a:t>
          </a:r>
          <a:r>
            <a:rPr lang="it-IT" sz="1300" b="1" u="sng" kern="1200" dirty="0" smtClean="0">
              <a:solidFill>
                <a:srgbClr val="002060"/>
              </a:solidFill>
            </a:rPr>
            <a:t> </a:t>
          </a:r>
          <a:r>
            <a:rPr lang="it-IT" sz="1300" b="1" u="none" kern="1200" dirty="0" err="1" smtClean="0">
              <a:solidFill>
                <a:srgbClr val="002060"/>
              </a:solidFill>
            </a:rPr>
            <a:t>have</a:t>
          </a:r>
          <a:r>
            <a:rPr lang="it-IT" sz="1300" b="1" u="none" kern="1200" dirty="0" smtClean="0">
              <a:solidFill>
                <a:srgbClr val="002060"/>
              </a:solidFill>
            </a:rPr>
            <a:t> benefit </a:t>
          </a:r>
          <a:r>
            <a:rPr lang="it-IT" sz="1300" b="1" u="none" kern="1200" dirty="0" err="1" smtClean="0">
              <a:solidFill>
                <a:srgbClr val="002060"/>
              </a:solidFill>
            </a:rPr>
            <a:t>from</a:t>
          </a:r>
          <a:r>
            <a:rPr lang="it-IT" sz="1300" b="1" u="none" kern="1200" dirty="0" smtClean="0">
              <a:solidFill>
                <a:srgbClr val="002060"/>
              </a:solidFill>
            </a:rPr>
            <a:t> ICCB </a:t>
          </a:r>
          <a:r>
            <a:rPr lang="it-IT" sz="1300" b="1" u="none" kern="1200" dirty="0" err="1" smtClean="0">
              <a:solidFill>
                <a:srgbClr val="002060"/>
              </a:solidFill>
            </a:rPr>
            <a:t>services</a:t>
          </a:r>
          <a:r>
            <a:rPr lang="it-IT" sz="1300" b="1" u="none" kern="1200" dirty="0" smtClean="0">
              <a:solidFill>
                <a:srgbClr val="002060"/>
              </a:solidFill>
            </a:rPr>
            <a:t> and business </a:t>
          </a:r>
          <a:r>
            <a:rPr lang="it-IT" sz="1300" b="1" u="none" kern="1200" dirty="0" err="1" smtClean="0">
              <a:solidFill>
                <a:srgbClr val="002060"/>
              </a:solidFill>
            </a:rPr>
            <a:t>opportunities</a:t>
          </a:r>
          <a:r>
            <a:rPr lang="it-IT" sz="1300" b="1" u="none" kern="1200" dirty="0" smtClean="0">
              <a:solidFill>
                <a:srgbClr val="002060"/>
              </a:solidFill>
            </a:rPr>
            <a:t> .</a:t>
          </a:r>
          <a:endParaRPr lang="fr-FR" sz="1300" kern="1200" dirty="0" smtClean="0">
            <a:solidFill>
              <a:srgbClr val="002060"/>
            </a:solidFill>
          </a:endParaRPr>
        </a:p>
        <a:p>
          <a:pPr marL="114300" lvl="1" indent="-114300" algn="l" defTabSz="577850">
            <a:lnSpc>
              <a:spcPct val="90000"/>
            </a:lnSpc>
            <a:spcBef>
              <a:spcPct val="0"/>
            </a:spcBef>
            <a:spcAft>
              <a:spcPct val="15000"/>
            </a:spcAft>
            <a:buChar char="••"/>
          </a:pPr>
          <a:r>
            <a:rPr lang="fr-FR" sz="1300" kern="1200" dirty="0" smtClean="0">
              <a:solidFill>
                <a:srgbClr val="002060"/>
              </a:solidFill>
            </a:rPr>
            <a:t>ICCB: </a:t>
          </a:r>
          <a:r>
            <a:rPr lang="fr-FR" sz="1300" kern="1200" dirty="0" err="1" smtClean="0">
              <a:solidFill>
                <a:srgbClr val="002060"/>
              </a:solidFill>
            </a:rPr>
            <a:t>Rappresentante</a:t>
          </a:r>
          <a:r>
            <a:rPr lang="fr-FR" sz="1300" kern="1200" dirty="0" smtClean="0">
              <a:solidFill>
                <a:srgbClr val="002060"/>
              </a:solidFill>
            </a:rPr>
            <a:t> </a:t>
          </a:r>
          <a:r>
            <a:rPr lang="fr-FR" sz="1300" kern="1200" dirty="0" err="1" smtClean="0">
              <a:solidFill>
                <a:srgbClr val="002060"/>
              </a:solidFill>
            </a:rPr>
            <a:t>ufficiale</a:t>
          </a:r>
          <a:r>
            <a:rPr lang="fr-FR" sz="1300" kern="1200" dirty="0" smtClean="0">
              <a:solidFill>
                <a:srgbClr val="002060"/>
              </a:solidFill>
            </a:rPr>
            <a:t> di </a:t>
          </a:r>
          <a:r>
            <a:rPr lang="fr-FR" sz="1300" b="1" kern="1200" dirty="0" smtClean="0">
              <a:solidFill>
                <a:srgbClr val="002060"/>
              </a:solidFill>
            </a:rPr>
            <a:t>Fiera Milano </a:t>
          </a:r>
          <a:r>
            <a:rPr lang="fr-FR" sz="1300" kern="1200" dirty="0" smtClean="0">
              <a:solidFill>
                <a:srgbClr val="002060"/>
              </a:solidFill>
            </a:rPr>
            <a:t>e </a:t>
          </a:r>
          <a:r>
            <a:rPr lang="fr-FR" sz="1300" b="1" kern="1200" dirty="0" smtClean="0">
              <a:solidFill>
                <a:srgbClr val="002060"/>
              </a:solidFill>
            </a:rPr>
            <a:t>Rimini Fiera</a:t>
          </a:r>
          <a:endParaRPr lang="it-IT" sz="1300" kern="1200" dirty="0"/>
        </a:p>
      </dsp:txBody>
      <dsp:txXfrm rot="5400000">
        <a:off x="4876738" y="-1823595"/>
        <a:ext cx="1508573" cy="5299788"/>
      </dsp:txXfrm>
    </dsp:sp>
    <dsp:sp modelId="{29BF3AC2-8976-4716-A679-9B4EBC889D9B}">
      <dsp:nvSpPr>
        <dsp:cNvPr id="0" name=""/>
        <dsp:cNvSpPr/>
      </dsp:nvSpPr>
      <dsp:spPr>
        <a:xfrm>
          <a:off x="0" y="2496"/>
          <a:ext cx="2981131" cy="16476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it-IT" sz="2800" kern="1200" dirty="0" smtClean="0"/>
            <a:t>Promotion </a:t>
          </a:r>
          <a:r>
            <a:rPr lang="it-IT" sz="2800" kern="1200" dirty="0" err="1" smtClean="0"/>
            <a:t>Fairs</a:t>
          </a:r>
          <a:r>
            <a:rPr lang="it-IT" sz="2800" kern="1200" dirty="0" smtClean="0"/>
            <a:t> and E</a:t>
          </a:r>
          <a:r>
            <a:rPr lang="en-US" sz="2800" kern="1200" dirty="0" err="1" smtClean="0"/>
            <a:t>xhibitions</a:t>
          </a:r>
          <a:endParaRPr lang="en-US" sz="2800" kern="1200" dirty="0"/>
        </a:p>
      </dsp:txBody>
      <dsp:txXfrm>
        <a:off x="0" y="2496"/>
        <a:ext cx="2981131" cy="1647604"/>
      </dsp:txXfrm>
    </dsp:sp>
    <dsp:sp modelId="{BF9C5ACE-5DB8-434B-B1D9-71E9BCB88601}">
      <dsp:nvSpPr>
        <dsp:cNvPr id="0" name=""/>
        <dsp:cNvSpPr/>
      </dsp:nvSpPr>
      <dsp:spPr>
        <a:xfrm rot="5400000">
          <a:off x="4874946" y="-93610"/>
          <a:ext cx="1512158" cy="5299788"/>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just" defTabSz="577850">
            <a:lnSpc>
              <a:spcPct val="90000"/>
            </a:lnSpc>
            <a:spcBef>
              <a:spcPct val="0"/>
            </a:spcBef>
            <a:spcAft>
              <a:spcPct val="15000"/>
            </a:spcAft>
            <a:buChar char="••"/>
          </a:pPr>
          <a:r>
            <a:rPr lang="en-US" sz="1300" kern="1200" dirty="0" smtClean="0">
              <a:solidFill>
                <a:schemeClr val="tx2"/>
              </a:solidFill>
            </a:rPr>
            <a:t> </a:t>
          </a:r>
          <a:r>
            <a:rPr lang="en-US" sz="1300" kern="1200" dirty="0" smtClean="0">
              <a:solidFill>
                <a:srgbClr val="002060"/>
              </a:solidFill>
            </a:rPr>
            <a:t>providing with </a:t>
          </a:r>
          <a:r>
            <a:rPr lang="en-US" sz="1300" kern="1200" dirty="0" smtClean="0">
              <a:solidFill>
                <a:srgbClr val="002060"/>
              </a:solidFill>
            </a:rPr>
            <a:t>scouting </a:t>
          </a:r>
          <a:r>
            <a:rPr lang="en-US" sz="1300" kern="1200" dirty="0" smtClean="0">
              <a:solidFill>
                <a:srgbClr val="002060"/>
              </a:solidFill>
            </a:rPr>
            <a:t>of business opportunities, partners research, assistance for the development of </a:t>
          </a:r>
          <a:r>
            <a:rPr lang="en-US" sz="1300" kern="1200" dirty="0" smtClean="0">
              <a:solidFill>
                <a:srgbClr val="002060"/>
              </a:solidFill>
            </a:rPr>
            <a:t>protocols</a:t>
          </a:r>
          <a:r>
            <a:rPr lang="en-US" sz="1300" kern="1200" dirty="0" smtClean="0">
              <a:solidFill>
                <a:srgbClr val="002060"/>
              </a:solidFill>
            </a:rPr>
            <a:t>, commercial agreements or cost-effective cooperation for </a:t>
          </a:r>
          <a:r>
            <a:rPr lang="en-US" sz="1300" kern="1200" dirty="0" smtClean="0">
              <a:solidFill>
                <a:srgbClr val="002060"/>
              </a:solidFill>
            </a:rPr>
            <a:t>SMEs. </a:t>
          </a:r>
          <a:endParaRPr lang="en-US" sz="1300" b="1" kern="1200" dirty="0">
            <a:solidFill>
              <a:srgbClr val="002060"/>
            </a:solidFill>
          </a:endParaRPr>
        </a:p>
        <a:p>
          <a:pPr marL="114300" lvl="1" indent="-114300" algn="just" defTabSz="577850">
            <a:lnSpc>
              <a:spcPct val="90000"/>
            </a:lnSpc>
            <a:spcBef>
              <a:spcPct val="0"/>
            </a:spcBef>
            <a:spcAft>
              <a:spcPct val="15000"/>
            </a:spcAft>
            <a:buChar char="••"/>
          </a:pPr>
          <a:r>
            <a:rPr lang="en-US" sz="1300" b="1" kern="1200" dirty="0" smtClean="0">
              <a:solidFill>
                <a:srgbClr val="002060"/>
              </a:solidFill>
            </a:rPr>
            <a:t>Annually, </a:t>
          </a:r>
          <a:r>
            <a:rPr lang="fr-FR" sz="1300" b="1" kern="1200" dirty="0" smtClean="0">
              <a:solidFill>
                <a:srgbClr val="002060"/>
              </a:solidFill>
            </a:rPr>
            <a:t>ICCB </a:t>
          </a:r>
          <a:r>
            <a:rPr lang="fr-FR" sz="1300" b="1" kern="1200" dirty="0" err="1" smtClean="0">
              <a:solidFill>
                <a:srgbClr val="002060"/>
              </a:solidFill>
            </a:rPr>
            <a:t>provides</a:t>
          </a:r>
          <a:r>
            <a:rPr lang="fr-FR" sz="1300" b="1" kern="1200" dirty="0" smtClean="0">
              <a:solidFill>
                <a:srgbClr val="002060"/>
              </a:solidFill>
            </a:rPr>
            <a:t> </a:t>
          </a:r>
          <a:r>
            <a:rPr lang="fr-FR" sz="1300" b="1" kern="1200" dirty="0" err="1" smtClean="0">
              <a:solidFill>
                <a:srgbClr val="002060"/>
              </a:solidFill>
            </a:rPr>
            <a:t>with</a:t>
          </a:r>
          <a:r>
            <a:rPr lang="fr-FR" sz="1300" b="1" kern="1200" dirty="0" smtClean="0">
              <a:solidFill>
                <a:srgbClr val="002060"/>
              </a:solidFill>
            </a:rPr>
            <a:t> services </a:t>
          </a:r>
          <a:r>
            <a:rPr lang="fr-FR" sz="1300" b="1" u="sng" kern="1200" dirty="0" smtClean="0">
              <a:solidFill>
                <a:srgbClr val="002060"/>
              </a:solidFill>
            </a:rPr>
            <a:t>600  </a:t>
          </a:r>
          <a:r>
            <a:rPr lang="fr-FR" sz="1300" b="1" u="sng" kern="1200" dirty="0" err="1" smtClean="0">
              <a:solidFill>
                <a:srgbClr val="002060"/>
              </a:solidFill>
            </a:rPr>
            <a:t>companies</a:t>
          </a:r>
          <a:r>
            <a:rPr lang="fr-FR" sz="1300" b="1" u="sng" kern="1200" dirty="0" smtClean="0">
              <a:solidFill>
                <a:srgbClr val="002060"/>
              </a:solidFill>
            </a:rPr>
            <a:t>/clients </a:t>
          </a:r>
          <a:r>
            <a:rPr lang="fr-FR" sz="1300" b="1" kern="1200" dirty="0" err="1" smtClean="0">
              <a:solidFill>
                <a:srgbClr val="002060"/>
              </a:solidFill>
            </a:rPr>
            <a:t>interested</a:t>
          </a:r>
          <a:r>
            <a:rPr lang="fr-FR" sz="1300" b="1" kern="1200" dirty="0" smtClean="0">
              <a:solidFill>
                <a:srgbClr val="002060"/>
              </a:solidFill>
            </a:rPr>
            <a:t> to </a:t>
          </a:r>
          <a:r>
            <a:rPr lang="fr-FR" sz="1300" b="1" kern="1200" dirty="0" err="1" smtClean="0">
              <a:solidFill>
                <a:srgbClr val="002060"/>
              </a:solidFill>
            </a:rPr>
            <a:t>get</a:t>
          </a:r>
          <a:r>
            <a:rPr lang="fr-FR" sz="1300" b="1" kern="1200" dirty="0" smtClean="0">
              <a:solidFill>
                <a:srgbClr val="002060"/>
              </a:solidFill>
            </a:rPr>
            <a:t> information about </a:t>
          </a:r>
          <a:r>
            <a:rPr lang="fr-FR" sz="1300" b="1" kern="1200" dirty="0" err="1" smtClean="0">
              <a:solidFill>
                <a:srgbClr val="002060"/>
              </a:solidFill>
            </a:rPr>
            <a:t>Bulgarian</a:t>
          </a:r>
          <a:r>
            <a:rPr lang="fr-FR" sz="1300" b="1" kern="1200" dirty="0" smtClean="0">
              <a:solidFill>
                <a:srgbClr val="002060"/>
              </a:solidFill>
            </a:rPr>
            <a:t> and </a:t>
          </a:r>
          <a:r>
            <a:rPr lang="fr-FR" sz="1300" b="1" kern="1200" dirty="0" err="1" smtClean="0">
              <a:solidFill>
                <a:srgbClr val="002060"/>
              </a:solidFill>
            </a:rPr>
            <a:t>Italian</a:t>
          </a:r>
          <a:r>
            <a:rPr lang="fr-FR" sz="1300" b="1" kern="1200" dirty="0" smtClean="0">
              <a:solidFill>
                <a:srgbClr val="002060"/>
              </a:solidFill>
            </a:rPr>
            <a:t> </a:t>
          </a:r>
          <a:r>
            <a:rPr lang="fr-FR" sz="1300" b="1" kern="1200" dirty="0" err="1" smtClean="0">
              <a:solidFill>
                <a:srgbClr val="002060"/>
              </a:solidFill>
            </a:rPr>
            <a:t>markets</a:t>
          </a:r>
          <a:r>
            <a:rPr lang="fr-FR" sz="1300" b="1" kern="1200" dirty="0" smtClean="0">
              <a:solidFill>
                <a:srgbClr val="002060"/>
              </a:solidFill>
            </a:rPr>
            <a:t>. </a:t>
          </a:r>
          <a:endParaRPr lang="en-US" sz="1300" b="1" kern="1200" dirty="0">
            <a:solidFill>
              <a:srgbClr val="002060"/>
            </a:solidFill>
          </a:endParaRPr>
        </a:p>
      </dsp:txBody>
      <dsp:txXfrm rot="5400000">
        <a:off x="4874946" y="-93610"/>
        <a:ext cx="1512158" cy="5299788"/>
      </dsp:txXfrm>
    </dsp:sp>
    <dsp:sp modelId="{E4C48FE3-3DFA-4357-8CB0-6B76071E0363}">
      <dsp:nvSpPr>
        <dsp:cNvPr id="0" name=""/>
        <dsp:cNvSpPr/>
      </dsp:nvSpPr>
      <dsp:spPr>
        <a:xfrm>
          <a:off x="0" y="1732481"/>
          <a:ext cx="2981131" cy="16476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it-IT" sz="2800" kern="1200" dirty="0" err="1" smtClean="0"/>
            <a:t>Consulting</a:t>
          </a:r>
          <a:r>
            <a:rPr lang="it-IT" sz="2800" kern="1200" dirty="0" smtClean="0"/>
            <a:t> </a:t>
          </a:r>
          <a:r>
            <a:rPr lang="it-IT" sz="2800" kern="1200" dirty="0" err="1" smtClean="0"/>
            <a:t>Companies</a:t>
          </a:r>
          <a:r>
            <a:rPr lang="it-IT" sz="2800" kern="1200" dirty="0" smtClean="0"/>
            <a:t> and Desk </a:t>
          </a:r>
          <a:r>
            <a:rPr lang="it-IT" sz="2800" kern="1200" dirty="0" err="1" smtClean="0"/>
            <a:t>Members</a:t>
          </a:r>
          <a:endParaRPr lang="en-US" sz="2800" kern="1200" dirty="0"/>
        </a:p>
      </dsp:txBody>
      <dsp:txXfrm>
        <a:off x="0" y="1732481"/>
        <a:ext cx="2981131" cy="1647604"/>
      </dsp:txXfrm>
    </dsp:sp>
    <dsp:sp modelId="{A6829D5C-0330-44A0-A1C4-BED3A7C817CF}">
      <dsp:nvSpPr>
        <dsp:cNvPr id="0" name=""/>
        <dsp:cNvSpPr/>
      </dsp:nvSpPr>
      <dsp:spPr>
        <a:xfrm rot="5400000">
          <a:off x="4873147" y="1636374"/>
          <a:ext cx="1515756" cy="5299788"/>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it-IT" sz="1300" b="1" i="1" kern="1200" dirty="0" smtClean="0">
              <a:solidFill>
                <a:srgbClr val="002060"/>
              </a:solidFill>
            </a:rPr>
            <a:t>EASE AND SEE – </a:t>
          </a:r>
          <a:r>
            <a:rPr lang="it-IT" sz="1300" b="0" i="1" kern="1200" dirty="0" smtClean="0">
              <a:solidFill>
                <a:srgbClr val="002060"/>
              </a:solidFill>
            </a:rPr>
            <a:t>Enabling Actions for Social  Enterprises in South East Europe</a:t>
          </a:r>
          <a:r>
            <a:rPr lang="it-IT" sz="1300" kern="1200" dirty="0" smtClean="0">
              <a:solidFill>
                <a:srgbClr val="002060"/>
              </a:solidFill>
            </a:rPr>
            <a:t>, </a:t>
          </a:r>
          <a:r>
            <a:rPr lang="it-IT" sz="1300" b="1" i="1" kern="1200" dirty="0" smtClean="0">
              <a:solidFill>
                <a:srgbClr val="00B050"/>
              </a:solidFill>
            </a:rPr>
            <a:t>LEAD PARTNER:  </a:t>
          </a:r>
          <a:r>
            <a:rPr lang="it-IT" sz="1300" kern="1200" dirty="0" err="1" smtClean="0">
              <a:solidFill>
                <a:srgbClr val="002060"/>
              </a:solidFill>
            </a:rPr>
            <a:t>Municipality</a:t>
          </a:r>
          <a:r>
            <a:rPr lang="it-IT" sz="1300" kern="1200" dirty="0" smtClean="0">
              <a:solidFill>
                <a:srgbClr val="002060"/>
              </a:solidFill>
            </a:rPr>
            <a:t> </a:t>
          </a:r>
          <a:r>
            <a:rPr lang="it-IT" sz="1300" kern="1200" dirty="0" err="1" smtClean="0">
              <a:solidFill>
                <a:srgbClr val="002060"/>
              </a:solidFill>
            </a:rPr>
            <a:t>of</a:t>
          </a:r>
          <a:r>
            <a:rPr lang="it-IT" sz="1300" kern="1200" dirty="0" smtClean="0">
              <a:solidFill>
                <a:srgbClr val="002060"/>
              </a:solidFill>
            </a:rPr>
            <a:t> </a:t>
          </a:r>
          <a:r>
            <a:rPr lang="it-IT" sz="1300" kern="1200" dirty="0" err="1" smtClean="0">
              <a:solidFill>
                <a:srgbClr val="002060"/>
              </a:solidFill>
            </a:rPr>
            <a:t>Venice</a:t>
          </a:r>
          <a:endParaRPr lang="en-US" sz="1300" kern="1200" dirty="0">
            <a:solidFill>
              <a:srgbClr val="002060"/>
            </a:solidFill>
          </a:endParaRPr>
        </a:p>
        <a:p>
          <a:pPr marL="114300" lvl="1" indent="-114300" algn="l" defTabSz="577850">
            <a:lnSpc>
              <a:spcPct val="90000"/>
            </a:lnSpc>
            <a:spcBef>
              <a:spcPct val="0"/>
            </a:spcBef>
            <a:spcAft>
              <a:spcPct val="15000"/>
            </a:spcAft>
            <a:buChar char="••"/>
          </a:pPr>
          <a:r>
            <a:rPr lang="it-IT" sz="1300" b="1" i="1" kern="1200" dirty="0" smtClean="0">
              <a:solidFill>
                <a:srgbClr val="002060"/>
              </a:solidFill>
            </a:rPr>
            <a:t>PROACTIVE_CHANGE – </a:t>
          </a:r>
          <a:r>
            <a:rPr lang="it-IT" sz="1300" b="0" i="1" kern="1200" dirty="0" smtClean="0">
              <a:solidFill>
                <a:srgbClr val="002060"/>
              </a:solidFill>
            </a:rPr>
            <a:t>Promoting Restructuring Opportunities for an Active </a:t>
          </a:r>
          <a:r>
            <a:rPr lang="it-IT" sz="1300" b="0" i="1" kern="1200" dirty="0" err="1" smtClean="0">
              <a:solidFill>
                <a:srgbClr val="002060"/>
              </a:solidFill>
            </a:rPr>
            <a:t>Change</a:t>
          </a:r>
          <a:r>
            <a:rPr lang="it-IT" sz="1300" b="0" i="1" kern="1200" dirty="0" smtClean="0">
              <a:solidFill>
                <a:srgbClr val="002060"/>
              </a:solidFill>
            </a:rPr>
            <a:t>  </a:t>
          </a:r>
          <a:r>
            <a:rPr lang="it-IT" sz="1300" b="1" i="1" kern="1200" dirty="0" smtClean="0">
              <a:solidFill>
                <a:srgbClr val="00B050"/>
              </a:solidFill>
            </a:rPr>
            <a:t>LEAD PARTNER: </a:t>
          </a:r>
          <a:r>
            <a:rPr lang="it-IT" sz="1300" kern="1200" dirty="0" smtClean="0">
              <a:solidFill>
                <a:srgbClr val="002060"/>
              </a:solidFill>
            </a:rPr>
            <a:t>Confindustria Umbria</a:t>
          </a:r>
          <a:endParaRPr lang="en-US" sz="1300" kern="1200" dirty="0"/>
        </a:p>
      </dsp:txBody>
      <dsp:txXfrm rot="5400000">
        <a:off x="4873147" y="1636374"/>
        <a:ext cx="1515756" cy="5299788"/>
      </dsp:txXfrm>
    </dsp:sp>
    <dsp:sp modelId="{2E06D61D-83C8-44C5-A967-A0729F813B0B}">
      <dsp:nvSpPr>
        <dsp:cNvPr id="0" name=""/>
        <dsp:cNvSpPr/>
      </dsp:nvSpPr>
      <dsp:spPr>
        <a:xfrm>
          <a:off x="0" y="3456387"/>
          <a:ext cx="2981131" cy="164760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it-IT" sz="2800" kern="1200" dirty="0" smtClean="0"/>
            <a:t>European Projects</a:t>
          </a:r>
          <a:endParaRPr lang="en-US" sz="2800" kern="1200" dirty="0"/>
        </a:p>
      </dsp:txBody>
      <dsp:txXfrm>
        <a:off x="0" y="3456387"/>
        <a:ext cx="2981131" cy="164760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1"/>
            <a:ext cx="2919518" cy="493474"/>
          </a:xfrm>
          <a:prstGeom prst="rect">
            <a:avLst/>
          </a:prstGeom>
        </p:spPr>
        <p:txBody>
          <a:bodyPr vert="horz" lIns="90782" tIns="45391" rIns="90782" bIns="45391" rtlCol="0"/>
          <a:lstStyle>
            <a:lvl1pPr algn="l">
              <a:defRPr sz="1200"/>
            </a:lvl1pPr>
          </a:lstStyle>
          <a:p>
            <a:endParaRPr lang="fr-FR"/>
          </a:p>
        </p:txBody>
      </p:sp>
      <p:sp>
        <p:nvSpPr>
          <p:cNvPr id="3" name="Espace réservé de la date 2"/>
          <p:cNvSpPr>
            <a:spLocks noGrp="1"/>
          </p:cNvSpPr>
          <p:nvPr>
            <p:ph type="dt" idx="1"/>
          </p:nvPr>
        </p:nvSpPr>
        <p:spPr>
          <a:xfrm>
            <a:off x="3816274" y="1"/>
            <a:ext cx="2919518" cy="493474"/>
          </a:xfrm>
          <a:prstGeom prst="rect">
            <a:avLst/>
          </a:prstGeom>
        </p:spPr>
        <p:txBody>
          <a:bodyPr vert="horz" lIns="90782" tIns="45391" rIns="90782" bIns="45391" rtlCol="0"/>
          <a:lstStyle>
            <a:lvl1pPr algn="r">
              <a:defRPr sz="1200"/>
            </a:lvl1pPr>
          </a:lstStyle>
          <a:p>
            <a:fld id="{3DED0AFA-17E8-4431-B1F5-82B73663ADCE}" type="datetimeFigureOut">
              <a:rPr lang="fr-FR" smtClean="0"/>
              <a:pPr/>
              <a:t>04/12/2014</a:t>
            </a:fld>
            <a:endParaRPr lang="fr-FR"/>
          </a:p>
        </p:txBody>
      </p:sp>
      <p:sp>
        <p:nvSpPr>
          <p:cNvPr id="4" name="Espace réservé de l'image des diapositives 3"/>
          <p:cNvSpPr>
            <a:spLocks noGrp="1" noRot="1" noChangeAspect="1"/>
          </p:cNvSpPr>
          <p:nvPr>
            <p:ph type="sldImg" idx="2"/>
          </p:nvPr>
        </p:nvSpPr>
        <p:spPr>
          <a:xfrm>
            <a:off x="901700" y="739775"/>
            <a:ext cx="4933950" cy="3700463"/>
          </a:xfrm>
          <a:prstGeom prst="rect">
            <a:avLst/>
          </a:prstGeom>
          <a:noFill/>
          <a:ln w="12700">
            <a:solidFill>
              <a:prstClr val="black"/>
            </a:solidFill>
          </a:ln>
        </p:spPr>
        <p:txBody>
          <a:bodyPr vert="horz" lIns="90782" tIns="45391" rIns="90782" bIns="45391" rtlCol="0" anchor="ctr"/>
          <a:lstStyle/>
          <a:p>
            <a:endParaRPr lang="fr-FR"/>
          </a:p>
        </p:txBody>
      </p:sp>
      <p:sp>
        <p:nvSpPr>
          <p:cNvPr id="5" name="Espace réservé des commentaires 4"/>
          <p:cNvSpPr>
            <a:spLocks noGrp="1"/>
          </p:cNvSpPr>
          <p:nvPr>
            <p:ph type="body" sz="quarter" idx="3"/>
          </p:nvPr>
        </p:nvSpPr>
        <p:spPr>
          <a:xfrm>
            <a:off x="673735" y="4688008"/>
            <a:ext cx="5389880" cy="4441269"/>
          </a:xfrm>
          <a:prstGeom prst="rect">
            <a:avLst/>
          </a:prstGeom>
        </p:spPr>
        <p:txBody>
          <a:bodyPr vert="horz" lIns="90782" tIns="45391" rIns="90782" bIns="45391"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2" y="9374302"/>
            <a:ext cx="2919518" cy="493474"/>
          </a:xfrm>
          <a:prstGeom prst="rect">
            <a:avLst/>
          </a:prstGeom>
        </p:spPr>
        <p:txBody>
          <a:bodyPr vert="horz" lIns="90782" tIns="45391" rIns="90782" bIns="45391"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16274" y="9374302"/>
            <a:ext cx="2919518" cy="493474"/>
          </a:xfrm>
          <a:prstGeom prst="rect">
            <a:avLst/>
          </a:prstGeom>
        </p:spPr>
        <p:txBody>
          <a:bodyPr vert="horz" lIns="90782" tIns="45391" rIns="90782" bIns="45391" rtlCol="0" anchor="b"/>
          <a:lstStyle>
            <a:lvl1pPr algn="r">
              <a:defRPr sz="1200"/>
            </a:lvl1pPr>
          </a:lstStyle>
          <a:p>
            <a:fld id="{85627CF9-ED07-40FF-AE5A-C198FC9BB06F}" type="slidenum">
              <a:rPr lang="fr-FR" smtClean="0"/>
              <a:pPr/>
              <a:t>‹N›</a:t>
            </a:fld>
            <a:endParaRPr lang="fr-FR"/>
          </a:p>
        </p:txBody>
      </p:sp>
    </p:spTree>
    <p:extLst>
      <p:ext uri="{BB962C8B-B14F-4D97-AF65-F5344CB8AC3E}">
        <p14:creationId xmlns="" xmlns:p14="http://schemas.microsoft.com/office/powerpoint/2010/main" val="2137050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690EA79-C718-4E3F-ADF0-A34CF0C94AD7}" type="datetime1">
              <a:rPr lang="fr-FR" smtClean="0"/>
              <a:pPr/>
              <a:t>04/12/2014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19EA957-19DF-4C39-9A12-EC610F2CF8F8}" type="slidenum">
              <a:rPr lang="fr-FR" smtClean="0"/>
              <a:pPr/>
              <a:t>‹N›</a:t>
            </a:fld>
            <a:endParaRPr lang="fr-F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690EA79-C718-4E3F-ADF0-A34CF0C94AD7}" type="datetime1">
              <a:rPr lang="fr-FR" smtClean="0"/>
              <a:pPr/>
              <a:t>04/12/2014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19EA957-19DF-4C39-9A12-EC610F2CF8F8}" type="slidenum">
              <a:rPr lang="fr-FR" smtClean="0"/>
              <a:pPr/>
              <a:t>‹N›</a:t>
            </a:fld>
            <a:endParaRPr lang="fr-FR"/>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90EA79-C718-4E3F-ADF0-A34CF0C94AD7}" type="datetime1">
              <a:rPr lang="fr-FR" smtClean="0"/>
              <a:pPr/>
              <a:t>04/12/2014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19EA957-19DF-4C39-9A12-EC610F2CF8F8}" type="slidenum">
              <a:rPr lang="fr-FR" smtClean="0"/>
              <a:pPr/>
              <a:t>‹N›</a:t>
            </a:fld>
            <a:endParaRPr lang="fr-FR"/>
          </a:p>
        </p:txBody>
      </p:sp>
    </p:spTree>
  </p:cSld>
  <p:clrMapOvr>
    <a:masterClrMapping/>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690EA79-C718-4E3F-ADF0-A34CF0C94AD7}" type="datetime1">
              <a:rPr lang="fr-FR" smtClean="0"/>
              <a:pPr/>
              <a:t>04/12/2014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19EA957-19DF-4C39-9A12-EC610F2CF8F8}" type="slidenum">
              <a:rPr lang="fr-FR" smtClean="0"/>
              <a:pPr/>
              <a:t>‹N›</a:t>
            </a:fld>
            <a:endParaRPr lang="fr-FR"/>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90EA79-C718-4E3F-ADF0-A34CF0C94AD7}" type="datetime1">
              <a:rPr lang="fr-FR" smtClean="0"/>
              <a:pPr/>
              <a:t>04/12/2014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19EA957-19DF-4C39-9A12-EC610F2CF8F8}" type="slidenum">
              <a:rPr lang="fr-FR" smtClean="0"/>
              <a:pPr/>
              <a:t>‹N›</a:t>
            </a:fld>
            <a:endParaRPr lang="fr-FR"/>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690EA79-C718-4E3F-ADF0-A34CF0C94AD7}" type="datetime1">
              <a:rPr lang="fr-FR" smtClean="0"/>
              <a:pPr/>
              <a:t>04/12/2014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19EA957-19DF-4C39-9A12-EC610F2CF8F8}" type="slidenum">
              <a:rPr lang="fr-FR" smtClean="0"/>
              <a:pPr/>
              <a:t>‹N›</a:t>
            </a:fld>
            <a:endParaRPr lang="fr-FR"/>
          </a:p>
        </p:txBody>
      </p:sp>
    </p:spTree>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90EA79-C718-4E3F-ADF0-A34CF0C94AD7}" type="datetime1">
              <a:rPr lang="fr-FR" smtClean="0"/>
              <a:pPr/>
              <a:t>04/12/2014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19EA957-19DF-4C39-9A12-EC610F2CF8F8}" type="slidenum">
              <a:rPr lang="fr-FR" smtClean="0"/>
              <a:pPr/>
              <a:t>‹N›</a:t>
            </a:fld>
            <a:endParaRPr lang="fr-FR"/>
          </a:p>
        </p:txBody>
      </p:sp>
    </p:spTree>
  </p:cSld>
  <p:clrMapOvr>
    <a:masterClrMapping/>
  </p:clrMapOvr>
  <p:timing>
    <p:tnLst>
      <p:par>
        <p:cTn id="1" dur="indefinite" restart="never" nodeType="tmRoot"/>
      </p:par>
    </p:tnLst>
  </p:timing>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0EA79-C718-4E3F-ADF0-A34CF0C94AD7}" type="datetime1">
              <a:rPr lang="fr-FR" smtClean="0"/>
              <a:pPr/>
              <a:t>04/12/2014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19EA957-19DF-4C39-9A12-EC610F2CF8F8}" type="slidenum">
              <a:rPr lang="fr-FR" smtClean="0"/>
              <a:pPr/>
              <a:t>‹N›</a:t>
            </a:fld>
            <a:endParaRPr lang="fr-FR"/>
          </a:p>
        </p:txBody>
      </p:sp>
    </p:spTree>
  </p:cSld>
  <p:clrMapOvr>
    <a:masterClrMapping/>
  </p:clrMapOvr>
  <p:timing>
    <p:tnLst>
      <p:par>
        <p:cTn id="1" dur="indefinite" restart="never" nodeType="tmRoot"/>
      </p:par>
    </p:tn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90EA79-C718-4E3F-ADF0-A34CF0C94AD7}" type="datetime1">
              <a:rPr lang="fr-FR" smtClean="0"/>
              <a:pPr/>
              <a:t>04/12/2014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19EA957-19DF-4C39-9A12-EC610F2CF8F8}" type="slidenum">
              <a:rPr lang="fr-FR" smtClean="0"/>
              <a:pPr/>
              <a:t>‹N›</a:t>
            </a:fld>
            <a:endParaRPr lang="fr-F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90EA79-C718-4E3F-ADF0-A34CF0C94AD7}" type="datetime1">
              <a:rPr lang="fr-FR" smtClean="0"/>
              <a:pPr/>
              <a:t>04/12/2014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19EA957-19DF-4C39-9A12-EC610F2CF8F8}" type="slidenum">
              <a:rPr lang="fr-FR" smtClean="0"/>
              <a:pPr/>
              <a:t>‹N›</a:t>
            </a:fld>
            <a:endParaRPr lang="fr-FR"/>
          </a:p>
        </p:txBody>
      </p:sp>
    </p:spTree>
  </p:cSld>
  <p:clrMapOvr>
    <a:masterClrMapping/>
  </p:clrMapOvr>
  <p:timing>
    <p:tnLst>
      <p:par>
        <p:cTn id="1" dur="indefinite" restart="never" nodeType="tmRoot"/>
      </p:par>
    </p:tnLst>
  </p:timing>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90EA79-C718-4E3F-ADF0-A34CF0C94AD7}" type="datetime1">
              <a:rPr lang="fr-FR" smtClean="0"/>
              <a:pPr/>
              <a:t>04/12/2014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19EA957-19DF-4C39-9A12-EC610F2CF8F8}" type="slidenum">
              <a:rPr lang="fr-FR" smtClean="0"/>
              <a:pPr/>
              <a:t>‹N›</a:t>
            </a:fld>
            <a:endParaRPr lang="fr-FR"/>
          </a:p>
        </p:txBody>
      </p:sp>
    </p:spTree>
  </p:cSld>
  <p:clrMapOvr>
    <a:masterClrMapping/>
  </p:clrMapOvr>
  <p:timing>
    <p:tnLst>
      <p:par>
        <p:cTn id="1" dur="indefinite" restart="never" nodeType="tmRoot"/>
      </p:par>
    </p:tnLst>
  </p:timing>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690EA79-C718-4E3F-ADF0-A34CF0C94AD7}" type="datetime1">
              <a:rPr lang="fr-FR" smtClean="0"/>
              <a:pPr/>
              <a:t>04/12/2014</a:t>
            </a:fld>
            <a:endParaRPr lang="fr-F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219EA957-19DF-4C39-9A12-EC610F2CF8F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id="1" dur="indefinite" restart="never" nodeType="tmRoot"/>
      </p:par>
    </p:tnLst>
  </p:timing>
  <p:hf hd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info@camcomit.bg"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info@camcomit.b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588224" y="5157192"/>
            <a:ext cx="2736304" cy="707886"/>
          </a:xfrm>
          <a:prstGeom prst="rect">
            <a:avLst/>
          </a:prstGeom>
          <a:noFill/>
        </p:spPr>
        <p:txBody>
          <a:bodyPr wrap="square" rtlCol="0">
            <a:spAutoFit/>
          </a:bodyPr>
          <a:lstStyle/>
          <a:p>
            <a:pPr algn="ctr"/>
            <a:r>
              <a:rPr lang="it-IT" sz="2000" b="1" i="1" cap="small" dirty="0" smtClean="0">
                <a:solidFill>
                  <a:srgbClr val="002060"/>
                </a:solidFill>
                <a:ea typeface="+mj-ea"/>
                <a:cs typeface="+mj-cs"/>
              </a:rPr>
              <a:t>Marco Montecchi</a:t>
            </a:r>
          </a:p>
          <a:p>
            <a:pPr algn="ctr"/>
            <a:r>
              <a:rPr lang="it-IT" sz="2000" b="1" i="1" cap="small" dirty="0" err="1" smtClean="0">
                <a:solidFill>
                  <a:srgbClr val="002060"/>
                </a:solidFill>
                <a:ea typeface="+mj-ea"/>
                <a:cs typeface="+mj-cs"/>
              </a:rPr>
              <a:t>Chairman</a:t>
            </a:r>
            <a:endParaRPr lang="it-IT" sz="2000" b="1" i="1" cap="small" dirty="0" smtClean="0">
              <a:solidFill>
                <a:srgbClr val="002060"/>
              </a:solidFill>
              <a:ea typeface="+mj-ea"/>
              <a:cs typeface="+mj-cs"/>
            </a:endParaRPr>
          </a:p>
        </p:txBody>
      </p:sp>
      <p:pic>
        <p:nvPicPr>
          <p:cNvPr id="1028" name="Picture 4" descr="C:\Documents and Settings\user\Desktop\GRAFICA\CAMERA_logo_simple_01.png"/>
          <p:cNvPicPr>
            <a:picLocks noChangeAspect="1" noChangeArrowheads="1"/>
          </p:cNvPicPr>
          <p:nvPr/>
        </p:nvPicPr>
        <p:blipFill>
          <a:blip r:embed="rId2" cstate="print"/>
          <a:srcRect/>
          <a:stretch>
            <a:fillRect/>
          </a:stretch>
        </p:blipFill>
        <p:spPr bwMode="auto">
          <a:xfrm>
            <a:off x="3275856" y="114463"/>
            <a:ext cx="3008854" cy="1802369"/>
          </a:xfrm>
          <a:prstGeom prst="rect">
            <a:avLst/>
          </a:prstGeom>
          <a:noFill/>
        </p:spPr>
      </p:pic>
      <p:sp>
        <p:nvSpPr>
          <p:cNvPr id="9" name="CasellaDiTesto 8"/>
          <p:cNvSpPr txBox="1"/>
          <p:nvPr/>
        </p:nvSpPr>
        <p:spPr>
          <a:xfrm>
            <a:off x="62884" y="1959849"/>
            <a:ext cx="9009709" cy="3293209"/>
          </a:xfrm>
          <a:prstGeom prst="rect">
            <a:avLst/>
          </a:prstGeom>
          <a:noFill/>
        </p:spPr>
        <p:txBody>
          <a:bodyPr wrap="square" rtlCol="0">
            <a:spAutoFit/>
          </a:bodyPr>
          <a:lstStyle/>
          <a:p>
            <a:pPr algn="ctr"/>
            <a:r>
              <a:rPr lang="en-US" sz="3600" b="1" i="1" dirty="0">
                <a:solidFill>
                  <a:srgbClr val="0070C0"/>
                </a:solidFill>
              </a:rPr>
              <a:t>Bulgaria Economic Forum </a:t>
            </a:r>
            <a:r>
              <a:rPr lang="en-US" sz="3600" b="1" i="1" dirty="0" smtClean="0">
                <a:solidFill>
                  <a:srgbClr val="0070C0"/>
                </a:solidFill>
              </a:rPr>
              <a:t>2014</a:t>
            </a:r>
          </a:p>
          <a:p>
            <a:pPr algn="ctr"/>
            <a:r>
              <a:rPr lang="en-US" sz="3200" b="1" i="1" dirty="0" smtClean="0">
                <a:solidFill>
                  <a:srgbClr val="00B050"/>
                </a:solidFill>
              </a:rPr>
              <a:t>“Bulgaria </a:t>
            </a:r>
            <a:r>
              <a:rPr lang="en-US" sz="3200" b="1" i="1" dirty="0">
                <a:solidFill>
                  <a:srgbClr val="00B050"/>
                </a:solidFill>
              </a:rPr>
              <a:t>on the EU Road to </a:t>
            </a:r>
            <a:r>
              <a:rPr lang="en-US" sz="3200" b="1" i="1" dirty="0" smtClean="0">
                <a:solidFill>
                  <a:srgbClr val="00B050"/>
                </a:solidFill>
              </a:rPr>
              <a:t>2020”</a:t>
            </a:r>
          </a:p>
          <a:p>
            <a:pPr algn="ctr"/>
            <a:r>
              <a:rPr lang="en-US" sz="2000" b="1" i="1" dirty="0" smtClean="0">
                <a:solidFill>
                  <a:srgbClr val="0070C0"/>
                </a:solidFill>
              </a:rPr>
              <a:t>3</a:t>
            </a:r>
            <a:r>
              <a:rPr lang="en-US" sz="2000" b="1" i="1" baseline="30000" dirty="0" smtClean="0">
                <a:solidFill>
                  <a:srgbClr val="0070C0"/>
                </a:solidFill>
              </a:rPr>
              <a:t>rd</a:t>
            </a:r>
            <a:r>
              <a:rPr lang="en-US" sz="2000" b="1" i="1" dirty="0" smtClean="0">
                <a:solidFill>
                  <a:srgbClr val="0070C0"/>
                </a:solidFill>
              </a:rPr>
              <a:t> -4</a:t>
            </a:r>
            <a:r>
              <a:rPr lang="en-US" sz="2000" b="1" i="1" baseline="30000" dirty="0" smtClean="0">
                <a:solidFill>
                  <a:srgbClr val="0070C0"/>
                </a:solidFill>
              </a:rPr>
              <a:t>th</a:t>
            </a:r>
            <a:r>
              <a:rPr lang="en-US" sz="2000" b="1" i="1" dirty="0" smtClean="0">
                <a:solidFill>
                  <a:srgbClr val="0070C0"/>
                </a:solidFill>
              </a:rPr>
              <a:t>  </a:t>
            </a:r>
            <a:r>
              <a:rPr lang="en-US" sz="2000" b="1" i="1" dirty="0">
                <a:solidFill>
                  <a:srgbClr val="0070C0"/>
                </a:solidFill>
              </a:rPr>
              <a:t>December </a:t>
            </a:r>
            <a:r>
              <a:rPr lang="en-US" sz="2000" b="1" i="1" dirty="0" smtClean="0">
                <a:solidFill>
                  <a:srgbClr val="0070C0"/>
                </a:solidFill>
              </a:rPr>
              <a:t>2014</a:t>
            </a:r>
          </a:p>
          <a:p>
            <a:pPr algn="ctr"/>
            <a:r>
              <a:rPr lang="en-US" sz="2000" b="1" i="1" dirty="0" smtClean="0">
                <a:solidFill>
                  <a:srgbClr val="0070C0"/>
                </a:solidFill>
              </a:rPr>
              <a:t> </a:t>
            </a:r>
            <a:r>
              <a:rPr lang="en-US" sz="2000" b="1" i="1" dirty="0">
                <a:solidFill>
                  <a:srgbClr val="0070C0"/>
                </a:solidFill>
              </a:rPr>
              <a:t>Sofia Hotel </a:t>
            </a:r>
            <a:r>
              <a:rPr lang="en-US" sz="2000" b="1" i="1" dirty="0" smtClean="0">
                <a:solidFill>
                  <a:srgbClr val="0070C0"/>
                </a:solidFill>
              </a:rPr>
              <a:t>Balkan</a:t>
            </a:r>
          </a:p>
          <a:p>
            <a:pPr algn="ctr"/>
            <a:endParaRPr lang="en-US" sz="2400" b="1" i="1" dirty="0" smtClean="0">
              <a:solidFill>
                <a:srgbClr val="0070C0"/>
              </a:solidFill>
            </a:endParaRPr>
          </a:p>
          <a:p>
            <a:pPr algn="ctr"/>
            <a:r>
              <a:rPr lang="en-US" sz="2400" b="1" i="1" dirty="0" smtClean="0">
                <a:solidFill>
                  <a:srgbClr val="0070C0"/>
                </a:solidFill>
              </a:rPr>
              <a:t>ROUND TABLE:</a:t>
            </a:r>
          </a:p>
          <a:p>
            <a:pPr algn="ctr"/>
            <a:r>
              <a:rPr lang="en-US" sz="2400" b="1" i="1" dirty="0" smtClean="0">
                <a:solidFill>
                  <a:srgbClr val="0070C0"/>
                </a:solidFill>
              </a:rPr>
              <a:t>“The </a:t>
            </a:r>
            <a:r>
              <a:rPr lang="en-US" sz="2400" b="1" i="1" dirty="0">
                <a:solidFill>
                  <a:srgbClr val="0070C0"/>
                </a:solidFill>
              </a:rPr>
              <a:t>promotion of foreign trade – factor for economic </a:t>
            </a:r>
            <a:r>
              <a:rPr lang="en-US" sz="2400" b="1" i="1" dirty="0" smtClean="0">
                <a:solidFill>
                  <a:srgbClr val="0070C0"/>
                </a:solidFill>
              </a:rPr>
              <a:t>prosperity”</a:t>
            </a:r>
            <a:endParaRPr lang="it-IT" sz="2400" b="1" i="1" dirty="0">
              <a:solidFill>
                <a:srgbClr val="0070C0"/>
              </a:solidFill>
            </a:endParaRPr>
          </a:p>
        </p:txBody>
      </p:sp>
      <p:pic>
        <p:nvPicPr>
          <p:cNvPr id="7" name="Picture 6" descr="C:\Documents and Settings\user\Desktop\images (1).jpg"/>
          <p:cNvPicPr>
            <a:picLocks noChangeAspect="1" noChangeArrowheads="1"/>
          </p:cNvPicPr>
          <p:nvPr/>
        </p:nvPicPr>
        <p:blipFill>
          <a:blip r:embed="rId3" cstate="print"/>
          <a:srcRect/>
          <a:stretch>
            <a:fillRect/>
          </a:stretch>
        </p:blipFill>
        <p:spPr bwMode="auto">
          <a:xfrm>
            <a:off x="5786446" y="6084138"/>
            <a:ext cx="3286148" cy="657230"/>
          </a:xfrm>
          <a:prstGeom prst="rect">
            <a:avLst/>
          </a:prstGeom>
          <a:noFill/>
        </p:spPr>
      </p:pic>
      <p:sp>
        <p:nvSpPr>
          <p:cNvPr id="10" name="ZoneTexte 9"/>
          <p:cNvSpPr txBox="1"/>
          <p:nvPr/>
        </p:nvSpPr>
        <p:spPr>
          <a:xfrm>
            <a:off x="69697" y="6093296"/>
            <a:ext cx="4286279" cy="646331"/>
          </a:xfrm>
          <a:prstGeom prst="rect">
            <a:avLst/>
          </a:prstGeom>
          <a:noFill/>
        </p:spPr>
        <p:txBody>
          <a:bodyPr wrap="square" rtlCol="0">
            <a:spAutoFit/>
          </a:bodyPr>
          <a:lstStyle/>
          <a:p>
            <a:pPr algn="just"/>
            <a:r>
              <a:rPr lang="en-US" sz="900" i="1" dirty="0" smtClean="0">
                <a:solidFill>
                  <a:srgbClr val="002060"/>
                </a:solidFill>
                <a:latin typeface="Calibri" pitchFamily="34" charset="0"/>
              </a:rPr>
              <a:t>Founded in 2003 and recognized by Italian Government in law no.518/70</a:t>
            </a:r>
            <a:endParaRPr lang="en-US" sz="900" dirty="0" smtClean="0">
              <a:solidFill>
                <a:srgbClr val="002060"/>
              </a:solidFill>
              <a:latin typeface="Calibri" pitchFamily="34" charset="0"/>
            </a:endParaRPr>
          </a:p>
          <a:p>
            <a:pPr algn="just"/>
            <a:r>
              <a:rPr lang="en-US" sz="900" i="1" dirty="0" smtClean="0">
                <a:solidFill>
                  <a:srgbClr val="002060"/>
                </a:solidFill>
                <a:latin typeface="Calibri" pitchFamily="34" charset="0"/>
              </a:rPr>
              <a:t> Member of the Association of Italian Chambers of Commerce Abroad</a:t>
            </a:r>
            <a:endParaRPr lang="en-US" sz="900" dirty="0" smtClean="0">
              <a:solidFill>
                <a:srgbClr val="002060"/>
              </a:solidFill>
              <a:latin typeface="Calibri" pitchFamily="34" charset="0"/>
            </a:endParaRPr>
          </a:p>
          <a:p>
            <a:pPr algn="just"/>
            <a:r>
              <a:rPr lang="bg-BG" sz="900" i="1" dirty="0" smtClean="0">
                <a:solidFill>
                  <a:srgbClr val="002060"/>
                </a:solidFill>
                <a:latin typeface="Calibri" pitchFamily="34" charset="0"/>
              </a:rPr>
              <a:t>Bul. Knyaghinya Maria Luisa, 2,</a:t>
            </a:r>
            <a:r>
              <a:rPr lang="bg-BG" sz="900" dirty="0" smtClean="0">
                <a:solidFill>
                  <a:srgbClr val="002060"/>
                </a:solidFill>
                <a:latin typeface="Calibri" pitchFamily="34" charset="0"/>
              </a:rPr>
              <a:t> </a:t>
            </a:r>
            <a:r>
              <a:rPr lang="bg-BG" sz="900" i="1" dirty="0" smtClean="0">
                <a:solidFill>
                  <a:srgbClr val="002060"/>
                </a:solidFill>
                <a:latin typeface="Calibri" pitchFamily="34" charset="0"/>
              </a:rPr>
              <a:t>Business Center TZUM</a:t>
            </a:r>
            <a:r>
              <a:rPr lang="it-IT" sz="900" i="1" dirty="0" smtClean="0">
                <a:solidFill>
                  <a:srgbClr val="002060"/>
                </a:solidFill>
                <a:latin typeface="Calibri" pitchFamily="34" charset="0"/>
              </a:rPr>
              <a:t>, fl</a:t>
            </a:r>
            <a:r>
              <a:rPr lang="bg-BG" sz="900" i="1" dirty="0" smtClean="0">
                <a:solidFill>
                  <a:srgbClr val="002060"/>
                </a:solidFill>
                <a:latin typeface="Calibri" pitchFamily="34" charset="0"/>
              </a:rPr>
              <a:t>.5 </a:t>
            </a:r>
            <a:endParaRPr lang="it-IT" sz="900" i="1" dirty="0" smtClean="0">
              <a:solidFill>
                <a:srgbClr val="002060"/>
              </a:solidFill>
              <a:latin typeface="Calibri" pitchFamily="34" charset="0"/>
            </a:endParaRPr>
          </a:p>
          <a:p>
            <a:pPr algn="just"/>
            <a:r>
              <a:rPr lang="bg-BG" sz="900" i="1" dirty="0" smtClean="0">
                <a:solidFill>
                  <a:srgbClr val="002060"/>
                </a:solidFill>
                <a:latin typeface="Calibri" pitchFamily="34" charset="0"/>
              </a:rPr>
              <a:t>Sofia 1000 – </a:t>
            </a:r>
            <a:r>
              <a:rPr lang="it-IT" sz="900" i="1" dirty="0" smtClean="0">
                <a:solidFill>
                  <a:srgbClr val="002060"/>
                </a:solidFill>
                <a:latin typeface="Calibri" pitchFamily="34" charset="0"/>
              </a:rPr>
              <a:t>B</a:t>
            </a:r>
            <a:r>
              <a:rPr lang="bg-BG" sz="900" i="1" dirty="0" smtClean="0">
                <a:solidFill>
                  <a:srgbClr val="002060"/>
                </a:solidFill>
                <a:latin typeface="Calibri" pitchFamily="34" charset="0"/>
              </a:rPr>
              <a:t>ulgaria</a:t>
            </a:r>
            <a:r>
              <a:rPr lang="it-IT" sz="900" i="1" dirty="0" smtClean="0">
                <a:solidFill>
                  <a:srgbClr val="002060"/>
                </a:solidFill>
                <a:latin typeface="Calibri" pitchFamily="34" charset="0"/>
              </a:rPr>
              <a:t>  </a:t>
            </a:r>
            <a:r>
              <a:rPr lang="bg-BG" sz="900" i="1" dirty="0" smtClean="0">
                <a:solidFill>
                  <a:srgbClr val="002060"/>
                </a:solidFill>
                <a:latin typeface="Calibri" pitchFamily="34" charset="0"/>
              </a:rPr>
              <a:t>www.camcomit.bg</a:t>
            </a:r>
            <a:endParaRPr lang="en-US" sz="900" dirty="0">
              <a:solidFill>
                <a:srgbClr val="002060"/>
              </a:solidFill>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219EA957-19DF-4C39-9A12-EC610F2CF8F8}" type="slidenum">
              <a:rPr lang="fr-FR" smtClean="0"/>
              <a:pPr/>
              <a:t>2</a:t>
            </a:fld>
            <a:endParaRPr lang="fr-FR"/>
          </a:p>
        </p:txBody>
      </p:sp>
      <p:sp>
        <p:nvSpPr>
          <p:cNvPr id="6" name="ZoneTexte 9"/>
          <p:cNvSpPr txBox="1"/>
          <p:nvPr/>
        </p:nvSpPr>
        <p:spPr>
          <a:xfrm>
            <a:off x="1907704" y="5949280"/>
            <a:ext cx="4862343" cy="769441"/>
          </a:xfrm>
          <a:prstGeom prst="rect">
            <a:avLst/>
          </a:prstGeom>
          <a:noFill/>
        </p:spPr>
        <p:txBody>
          <a:bodyPr wrap="square" rtlCol="0">
            <a:spAutoFit/>
          </a:bodyPr>
          <a:lstStyle/>
          <a:p>
            <a:pPr algn="just"/>
            <a:r>
              <a:rPr lang="en-US" sz="1100" i="1" dirty="0" smtClean="0">
                <a:solidFill>
                  <a:srgbClr val="002060"/>
                </a:solidFill>
                <a:latin typeface="Calibri" pitchFamily="34" charset="0"/>
              </a:rPr>
              <a:t>Founded in 2003 and recognized by Italian Government in law no.518/70</a:t>
            </a:r>
            <a:endParaRPr lang="en-US" sz="1100" dirty="0" smtClean="0">
              <a:solidFill>
                <a:srgbClr val="002060"/>
              </a:solidFill>
              <a:latin typeface="Calibri" pitchFamily="34" charset="0"/>
            </a:endParaRPr>
          </a:p>
          <a:p>
            <a:pPr algn="just"/>
            <a:r>
              <a:rPr lang="en-US" sz="1100" i="1" dirty="0" smtClean="0">
                <a:solidFill>
                  <a:srgbClr val="002060"/>
                </a:solidFill>
                <a:latin typeface="Calibri" pitchFamily="34" charset="0"/>
              </a:rPr>
              <a:t> Member of the Association of Italian Chambers of Commerce Abroad</a:t>
            </a:r>
            <a:endParaRPr lang="en-US" sz="1100" dirty="0" smtClean="0">
              <a:solidFill>
                <a:srgbClr val="002060"/>
              </a:solidFill>
              <a:latin typeface="Calibri" pitchFamily="34" charset="0"/>
            </a:endParaRPr>
          </a:p>
          <a:p>
            <a:pPr algn="just"/>
            <a:r>
              <a:rPr lang="bg-BG" sz="1100" i="1" dirty="0" smtClean="0">
                <a:solidFill>
                  <a:srgbClr val="002060"/>
                </a:solidFill>
                <a:latin typeface="Calibri" pitchFamily="34" charset="0"/>
              </a:rPr>
              <a:t>Bul. Knyaghinya Maria Luisa, 2,</a:t>
            </a:r>
            <a:r>
              <a:rPr lang="bg-BG" sz="1100" dirty="0" smtClean="0">
                <a:solidFill>
                  <a:srgbClr val="002060"/>
                </a:solidFill>
                <a:latin typeface="Calibri" pitchFamily="34" charset="0"/>
              </a:rPr>
              <a:t> </a:t>
            </a:r>
            <a:r>
              <a:rPr lang="bg-BG" sz="1100" i="1" dirty="0" smtClean="0">
                <a:solidFill>
                  <a:srgbClr val="002060"/>
                </a:solidFill>
                <a:latin typeface="Calibri" pitchFamily="34" charset="0"/>
              </a:rPr>
              <a:t>Business Center TZUM</a:t>
            </a:r>
            <a:r>
              <a:rPr lang="it-IT" sz="1100" i="1" dirty="0" smtClean="0">
                <a:solidFill>
                  <a:srgbClr val="002060"/>
                </a:solidFill>
                <a:latin typeface="Calibri" pitchFamily="34" charset="0"/>
              </a:rPr>
              <a:t>, fl</a:t>
            </a:r>
            <a:r>
              <a:rPr lang="bg-BG" sz="1100" i="1" dirty="0" smtClean="0">
                <a:solidFill>
                  <a:srgbClr val="002060"/>
                </a:solidFill>
                <a:latin typeface="Calibri" pitchFamily="34" charset="0"/>
              </a:rPr>
              <a:t>.5 </a:t>
            </a:r>
            <a:endParaRPr lang="it-IT" sz="1100" i="1" dirty="0" smtClean="0">
              <a:solidFill>
                <a:srgbClr val="002060"/>
              </a:solidFill>
              <a:latin typeface="Calibri" pitchFamily="34" charset="0"/>
            </a:endParaRPr>
          </a:p>
          <a:p>
            <a:pPr algn="just"/>
            <a:r>
              <a:rPr lang="bg-BG" sz="1100" i="1" dirty="0" smtClean="0">
                <a:solidFill>
                  <a:srgbClr val="002060"/>
                </a:solidFill>
                <a:latin typeface="Calibri" pitchFamily="34" charset="0"/>
              </a:rPr>
              <a:t>Sofia 1000 – </a:t>
            </a:r>
            <a:r>
              <a:rPr lang="it-IT" sz="1100" i="1" dirty="0" smtClean="0">
                <a:solidFill>
                  <a:srgbClr val="002060"/>
                </a:solidFill>
                <a:latin typeface="Calibri" pitchFamily="34" charset="0"/>
              </a:rPr>
              <a:t>B</a:t>
            </a:r>
            <a:r>
              <a:rPr lang="bg-BG" sz="1100" i="1" dirty="0" smtClean="0">
                <a:solidFill>
                  <a:srgbClr val="002060"/>
                </a:solidFill>
                <a:latin typeface="Calibri" pitchFamily="34" charset="0"/>
              </a:rPr>
              <a:t>ulgaria</a:t>
            </a:r>
            <a:r>
              <a:rPr lang="it-IT" sz="1100" i="1" dirty="0" smtClean="0">
                <a:solidFill>
                  <a:srgbClr val="002060"/>
                </a:solidFill>
                <a:latin typeface="Calibri" pitchFamily="34" charset="0"/>
              </a:rPr>
              <a:t>  </a:t>
            </a:r>
            <a:r>
              <a:rPr lang="bg-BG" sz="1100" i="1" dirty="0" smtClean="0">
                <a:solidFill>
                  <a:srgbClr val="002060"/>
                </a:solidFill>
                <a:latin typeface="Calibri" pitchFamily="34" charset="0"/>
              </a:rPr>
              <a:t>www.camcomit.bg</a:t>
            </a:r>
            <a:endParaRPr lang="en-US" sz="1100" dirty="0">
              <a:solidFill>
                <a:srgbClr val="002060"/>
              </a:solidFill>
              <a:latin typeface="Calibri" pitchFamily="34" charset="0"/>
            </a:endParaRPr>
          </a:p>
        </p:txBody>
      </p:sp>
      <p:sp>
        <p:nvSpPr>
          <p:cNvPr id="7" name="Content Placeholder 2"/>
          <p:cNvSpPr>
            <a:spLocks noGrp="1"/>
          </p:cNvSpPr>
          <p:nvPr>
            <p:ph sz="quarter" idx="13"/>
          </p:nvPr>
        </p:nvSpPr>
        <p:spPr>
          <a:xfrm>
            <a:off x="467544" y="260648"/>
            <a:ext cx="8208912" cy="5400600"/>
          </a:xfrm>
        </p:spPr>
        <p:txBody>
          <a:bodyPr>
            <a:normAutofit fontScale="92500" lnSpcReduction="20000"/>
          </a:bodyPr>
          <a:lstStyle/>
          <a:p>
            <a:pPr marL="0" indent="0" algn="ctr">
              <a:buNone/>
            </a:pPr>
            <a:r>
              <a:rPr lang="en-US" sz="2400" b="1" dirty="0" smtClean="0">
                <a:solidFill>
                  <a:schemeClr val="tx2"/>
                </a:solidFill>
              </a:rPr>
              <a:t>INCREASING INTERNATIONALIZATION PROCESS TO FACE THE CRISIS AND FOSTER ECONOMIC GROWTH</a:t>
            </a:r>
            <a:r>
              <a:rPr lang="en-US" sz="2400" dirty="0" smtClean="0">
                <a:solidFill>
                  <a:schemeClr val="tx2"/>
                </a:solidFill>
              </a:rPr>
              <a:t> </a:t>
            </a:r>
          </a:p>
          <a:p>
            <a:pPr marL="0" indent="0" algn="ctr">
              <a:buNone/>
            </a:pPr>
            <a:r>
              <a:rPr lang="en-US" sz="2400" b="1" i="1" dirty="0" smtClean="0">
                <a:solidFill>
                  <a:srgbClr val="00B050"/>
                </a:solidFill>
              </a:rPr>
              <a:t>MAIN DRIVERS TOWARDS THE PROMOTION WORLDWIDE</a:t>
            </a:r>
          </a:p>
          <a:p>
            <a:pPr marL="0" indent="0" algn="ctr">
              <a:buNone/>
            </a:pPr>
            <a:endParaRPr lang="en-US" sz="2400" i="1" dirty="0" smtClean="0">
              <a:solidFill>
                <a:schemeClr val="tx2"/>
              </a:solidFill>
            </a:endParaRPr>
          </a:p>
          <a:p>
            <a:pPr marL="0" indent="0" algn="just">
              <a:buNone/>
            </a:pPr>
            <a:r>
              <a:rPr lang="en-US" sz="2600" dirty="0" smtClean="0">
                <a:solidFill>
                  <a:schemeClr val="bg2">
                    <a:lumMod val="25000"/>
                  </a:schemeClr>
                </a:solidFill>
              </a:rPr>
              <a:t>With the backdrop of the challenging economic environment, only the promotion of internationalization process can assure a stable increase of national GDP on the short term. This can be feasible through a correct and well balanced networking action towards internationalization, starting by local territories, through detailed and joint projects with foreign Countries, who are the main players closed to companies and continuously helping them  to respond to their needs.</a:t>
            </a:r>
          </a:p>
          <a:p>
            <a:pPr marL="0" indent="0" algn="just">
              <a:buNone/>
            </a:pPr>
            <a:endParaRPr lang="en-US" sz="2600" dirty="0" smtClean="0">
              <a:solidFill>
                <a:schemeClr val="bg2">
                  <a:lumMod val="25000"/>
                </a:schemeClr>
              </a:solidFill>
            </a:endParaRPr>
          </a:p>
          <a:p>
            <a:pPr marL="0" indent="0" algn="ctr">
              <a:buNone/>
            </a:pPr>
            <a:r>
              <a:rPr lang="en-US" sz="2600" b="1" dirty="0" smtClean="0">
                <a:solidFill>
                  <a:schemeClr val="tx2"/>
                </a:solidFill>
              </a:rPr>
              <a:t>THERE’S NO INTERNATIONALIZATION WITHOUT TERRITORIAL APPROACH AND SYNERGIES!</a:t>
            </a:r>
          </a:p>
        </p:txBody>
      </p:sp>
      <p:pic>
        <p:nvPicPr>
          <p:cNvPr id="9" name="Picture 4" descr="C:\Documents and Settings\user\Desktop\GRAFICA\CAMERA_logo_simple_01.png"/>
          <p:cNvPicPr>
            <a:picLocks noChangeAspect="1" noChangeArrowheads="1"/>
          </p:cNvPicPr>
          <p:nvPr/>
        </p:nvPicPr>
        <p:blipFill>
          <a:blip r:embed="rId2" cstate="print"/>
          <a:srcRect/>
          <a:stretch>
            <a:fillRect/>
          </a:stretch>
        </p:blipFill>
        <p:spPr bwMode="auto">
          <a:xfrm>
            <a:off x="71407" y="5688118"/>
            <a:ext cx="1714512" cy="102703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219EA957-19DF-4C39-9A12-EC610F2CF8F8}" type="slidenum">
              <a:rPr lang="fr-FR" smtClean="0"/>
              <a:pPr/>
              <a:t>3</a:t>
            </a:fld>
            <a:endParaRPr lang="fr-FR"/>
          </a:p>
        </p:txBody>
      </p:sp>
      <p:sp>
        <p:nvSpPr>
          <p:cNvPr id="6" name="Content Placeholder 2"/>
          <p:cNvSpPr>
            <a:spLocks noGrp="1"/>
          </p:cNvSpPr>
          <p:nvPr>
            <p:ph sz="quarter" idx="13"/>
          </p:nvPr>
        </p:nvSpPr>
        <p:spPr>
          <a:xfrm>
            <a:off x="1043608" y="-99392"/>
            <a:ext cx="7488832" cy="5400600"/>
          </a:xfrm>
        </p:spPr>
        <p:txBody>
          <a:bodyPr>
            <a:normAutofit lnSpcReduction="10000"/>
          </a:bodyPr>
          <a:lstStyle/>
          <a:p>
            <a:pPr marL="0" indent="0" algn="ctr">
              <a:buNone/>
            </a:pPr>
            <a:endParaRPr lang="en-US" sz="2400" dirty="0" smtClean="0">
              <a:solidFill>
                <a:schemeClr val="bg2">
                  <a:lumMod val="25000"/>
                </a:schemeClr>
              </a:solidFill>
            </a:endParaRPr>
          </a:p>
          <a:p>
            <a:pPr marL="0" indent="0" algn="ctr">
              <a:buNone/>
            </a:pPr>
            <a:r>
              <a:rPr lang="en-US" sz="2400" dirty="0" smtClean="0">
                <a:solidFill>
                  <a:schemeClr val="bg2">
                    <a:lumMod val="25000"/>
                  </a:schemeClr>
                </a:solidFill>
              </a:rPr>
              <a:t>Being on foreign market requires for companies having access to different services as scouting of business opportunities, partners research, assistance for the development of protocols, commercial agreements or cost-effective cooperation for SMEs: those services are useful and </a:t>
            </a:r>
            <a:r>
              <a:rPr lang="en-US" sz="2400" b="1" dirty="0" smtClean="0">
                <a:solidFill>
                  <a:schemeClr val="bg2">
                    <a:lumMod val="25000"/>
                  </a:schemeClr>
                </a:solidFill>
                <a:effectLst>
                  <a:outerShdw blurRad="38100" dist="38100" dir="2700000" algn="tl">
                    <a:srgbClr val="000000">
                      <a:alpha val="43137"/>
                    </a:srgbClr>
                  </a:outerShdw>
                </a:effectLst>
              </a:rPr>
              <a:t>COMPULSORY</a:t>
            </a:r>
            <a:r>
              <a:rPr lang="en-US" sz="2400" dirty="0" smtClean="0">
                <a:solidFill>
                  <a:schemeClr val="bg2">
                    <a:lumMod val="25000"/>
                  </a:schemeClr>
                </a:solidFill>
              </a:rPr>
              <a:t> for achieving </a:t>
            </a:r>
            <a:r>
              <a:rPr lang="en-US" sz="2400" b="1" dirty="0" smtClean="0">
                <a:solidFill>
                  <a:schemeClr val="bg2">
                    <a:lumMod val="25000"/>
                  </a:schemeClr>
                </a:solidFill>
                <a:effectLst>
                  <a:outerShdw blurRad="38100" dist="38100" dir="2700000" algn="tl">
                    <a:srgbClr val="000000">
                      <a:alpha val="43137"/>
                    </a:srgbClr>
                  </a:outerShdw>
                </a:effectLst>
              </a:rPr>
              <a:t>QUALITY</a:t>
            </a:r>
            <a:r>
              <a:rPr lang="en-US" sz="2400" dirty="0" smtClean="0">
                <a:solidFill>
                  <a:schemeClr val="bg2">
                    <a:lumMod val="25000"/>
                  </a:schemeClr>
                </a:solidFill>
              </a:rPr>
              <a:t> to the whole cost effective process. </a:t>
            </a:r>
          </a:p>
          <a:p>
            <a:pPr marL="0" indent="0" algn="just">
              <a:buNone/>
            </a:pPr>
            <a:endParaRPr lang="en-US" sz="2600" dirty="0" smtClean="0">
              <a:solidFill>
                <a:schemeClr val="bg2">
                  <a:lumMod val="25000"/>
                </a:schemeClr>
              </a:solidFill>
            </a:endParaRPr>
          </a:p>
          <a:p>
            <a:pPr marL="0" indent="0" algn="ctr">
              <a:spcBef>
                <a:spcPts val="0"/>
              </a:spcBef>
              <a:spcAft>
                <a:spcPts val="0"/>
              </a:spcAft>
              <a:buNone/>
            </a:pPr>
            <a:r>
              <a:rPr lang="en-US" sz="2600" b="1" i="1" dirty="0" smtClean="0">
                <a:solidFill>
                  <a:srgbClr val="00B050"/>
                </a:solidFill>
              </a:rPr>
              <a:t>INTERNATIONALIZATION COMES FROM </a:t>
            </a:r>
          </a:p>
          <a:p>
            <a:pPr marL="0" indent="0" algn="ctr">
              <a:spcBef>
                <a:spcPts val="0"/>
              </a:spcBef>
              <a:spcAft>
                <a:spcPts val="0"/>
              </a:spcAft>
              <a:buNone/>
            </a:pPr>
            <a:r>
              <a:rPr lang="en-US" sz="2600" b="1" i="1" dirty="0" smtClean="0">
                <a:solidFill>
                  <a:srgbClr val="00B050"/>
                </a:solidFill>
              </a:rPr>
              <a:t>AN INTEGRATED AND EFFICIENT APPROACH AMONG LOCAL, NATIONAL AND INTERNATIONAL PARTNERS!</a:t>
            </a:r>
          </a:p>
        </p:txBody>
      </p:sp>
      <p:pic>
        <p:nvPicPr>
          <p:cNvPr id="7" name="Picture 4" descr="C:\Documents and Settings\user\Desktop\GRAFICA\CAMERA_logo_simple_01.png"/>
          <p:cNvPicPr>
            <a:picLocks noChangeAspect="1" noChangeArrowheads="1"/>
          </p:cNvPicPr>
          <p:nvPr/>
        </p:nvPicPr>
        <p:blipFill>
          <a:blip r:embed="rId2" cstate="print"/>
          <a:srcRect/>
          <a:stretch>
            <a:fillRect/>
          </a:stretch>
        </p:blipFill>
        <p:spPr bwMode="auto">
          <a:xfrm>
            <a:off x="71407" y="5688118"/>
            <a:ext cx="1714512" cy="1027030"/>
          </a:xfrm>
          <a:prstGeom prst="rect">
            <a:avLst/>
          </a:prstGeom>
          <a:noFill/>
        </p:spPr>
      </p:pic>
      <p:sp>
        <p:nvSpPr>
          <p:cNvPr id="8" name="ZoneTexte 9"/>
          <p:cNvSpPr txBox="1"/>
          <p:nvPr/>
        </p:nvSpPr>
        <p:spPr>
          <a:xfrm>
            <a:off x="1907704" y="5949280"/>
            <a:ext cx="4862343" cy="769441"/>
          </a:xfrm>
          <a:prstGeom prst="rect">
            <a:avLst/>
          </a:prstGeom>
          <a:noFill/>
        </p:spPr>
        <p:txBody>
          <a:bodyPr wrap="square" rtlCol="0">
            <a:spAutoFit/>
          </a:bodyPr>
          <a:lstStyle/>
          <a:p>
            <a:pPr algn="just"/>
            <a:r>
              <a:rPr lang="en-US" sz="1100" i="1" dirty="0" smtClean="0">
                <a:solidFill>
                  <a:srgbClr val="002060"/>
                </a:solidFill>
                <a:latin typeface="Calibri" pitchFamily="34" charset="0"/>
              </a:rPr>
              <a:t>Founded in 2003 and recognized by Italian Government in law no.518/70</a:t>
            </a:r>
            <a:endParaRPr lang="en-US" sz="1100" dirty="0" smtClean="0">
              <a:solidFill>
                <a:srgbClr val="002060"/>
              </a:solidFill>
              <a:latin typeface="Calibri" pitchFamily="34" charset="0"/>
            </a:endParaRPr>
          </a:p>
          <a:p>
            <a:pPr algn="just"/>
            <a:r>
              <a:rPr lang="en-US" sz="1100" i="1" dirty="0" smtClean="0">
                <a:solidFill>
                  <a:srgbClr val="002060"/>
                </a:solidFill>
                <a:latin typeface="Calibri" pitchFamily="34" charset="0"/>
              </a:rPr>
              <a:t> Member of the Association of Italian Chambers of Commerce Abroad</a:t>
            </a:r>
            <a:endParaRPr lang="en-US" sz="1100" dirty="0" smtClean="0">
              <a:solidFill>
                <a:srgbClr val="002060"/>
              </a:solidFill>
              <a:latin typeface="Calibri" pitchFamily="34" charset="0"/>
            </a:endParaRPr>
          </a:p>
          <a:p>
            <a:pPr algn="just"/>
            <a:r>
              <a:rPr lang="bg-BG" sz="1100" i="1" dirty="0" smtClean="0">
                <a:solidFill>
                  <a:srgbClr val="002060"/>
                </a:solidFill>
                <a:latin typeface="Calibri" pitchFamily="34" charset="0"/>
              </a:rPr>
              <a:t>Bul. Knyaghinya Maria Luisa, 2,</a:t>
            </a:r>
            <a:r>
              <a:rPr lang="bg-BG" sz="1100" dirty="0" smtClean="0">
                <a:solidFill>
                  <a:srgbClr val="002060"/>
                </a:solidFill>
                <a:latin typeface="Calibri" pitchFamily="34" charset="0"/>
              </a:rPr>
              <a:t> </a:t>
            </a:r>
            <a:r>
              <a:rPr lang="bg-BG" sz="1100" i="1" dirty="0" smtClean="0">
                <a:solidFill>
                  <a:srgbClr val="002060"/>
                </a:solidFill>
                <a:latin typeface="Calibri" pitchFamily="34" charset="0"/>
              </a:rPr>
              <a:t>Business Center TZUM</a:t>
            </a:r>
            <a:r>
              <a:rPr lang="it-IT" sz="1100" i="1" dirty="0" smtClean="0">
                <a:solidFill>
                  <a:srgbClr val="002060"/>
                </a:solidFill>
                <a:latin typeface="Calibri" pitchFamily="34" charset="0"/>
              </a:rPr>
              <a:t>, fl</a:t>
            </a:r>
            <a:r>
              <a:rPr lang="bg-BG" sz="1100" i="1" dirty="0" smtClean="0">
                <a:solidFill>
                  <a:srgbClr val="002060"/>
                </a:solidFill>
                <a:latin typeface="Calibri" pitchFamily="34" charset="0"/>
              </a:rPr>
              <a:t>.5 </a:t>
            </a:r>
            <a:endParaRPr lang="it-IT" sz="1100" i="1" dirty="0" smtClean="0">
              <a:solidFill>
                <a:srgbClr val="002060"/>
              </a:solidFill>
              <a:latin typeface="Calibri" pitchFamily="34" charset="0"/>
            </a:endParaRPr>
          </a:p>
          <a:p>
            <a:pPr algn="just"/>
            <a:r>
              <a:rPr lang="bg-BG" sz="1100" i="1" dirty="0" smtClean="0">
                <a:solidFill>
                  <a:srgbClr val="002060"/>
                </a:solidFill>
                <a:latin typeface="Calibri" pitchFamily="34" charset="0"/>
              </a:rPr>
              <a:t>Sofia 1000 – </a:t>
            </a:r>
            <a:r>
              <a:rPr lang="it-IT" sz="1100" i="1" dirty="0" smtClean="0">
                <a:solidFill>
                  <a:srgbClr val="002060"/>
                </a:solidFill>
                <a:latin typeface="Calibri" pitchFamily="34" charset="0"/>
              </a:rPr>
              <a:t>B</a:t>
            </a:r>
            <a:r>
              <a:rPr lang="bg-BG" sz="1100" i="1" dirty="0" smtClean="0">
                <a:solidFill>
                  <a:srgbClr val="002060"/>
                </a:solidFill>
                <a:latin typeface="Calibri" pitchFamily="34" charset="0"/>
              </a:rPr>
              <a:t>ulgaria</a:t>
            </a:r>
            <a:r>
              <a:rPr lang="it-IT" sz="1100" i="1" dirty="0" smtClean="0">
                <a:solidFill>
                  <a:srgbClr val="002060"/>
                </a:solidFill>
                <a:latin typeface="Calibri" pitchFamily="34" charset="0"/>
              </a:rPr>
              <a:t>  </a:t>
            </a:r>
            <a:r>
              <a:rPr lang="bg-BG" sz="1100" i="1" dirty="0" smtClean="0">
                <a:solidFill>
                  <a:srgbClr val="002060"/>
                </a:solidFill>
                <a:latin typeface="Calibri" pitchFamily="34" charset="0"/>
              </a:rPr>
              <a:t>www.camcomit.bg</a:t>
            </a:r>
            <a:endParaRPr lang="en-US" sz="1100" dirty="0">
              <a:solidFill>
                <a:srgbClr val="002060"/>
              </a:solidFill>
              <a:latin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19EA957-19DF-4C39-9A12-EC610F2CF8F8}" type="slidenum">
              <a:rPr lang="fr-FR" smtClean="0"/>
              <a:pPr/>
              <a:t>4</a:t>
            </a:fld>
            <a:endParaRPr lang="fr-FR"/>
          </a:p>
        </p:txBody>
      </p:sp>
      <p:sp>
        <p:nvSpPr>
          <p:cNvPr id="3" name="Content Placeholder 2"/>
          <p:cNvSpPr>
            <a:spLocks noGrp="1"/>
          </p:cNvSpPr>
          <p:nvPr>
            <p:ph sz="quarter" idx="13"/>
          </p:nvPr>
        </p:nvSpPr>
        <p:spPr>
          <a:xfrm>
            <a:off x="395536" y="1484784"/>
            <a:ext cx="8352928" cy="4464496"/>
          </a:xfrm>
        </p:spPr>
        <p:txBody>
          <a:bodyPr>
            <a:normAutofit/>
          </a:bodyPr>
          <a:lstStyle/>
          <a:p>
            <a:pPr marL="0" indent="0">
              <a:buNone/>
            </a:pPr>
            <a:endParaRPr lang="en-US" sz="2800" b="1" dirty="0" smtClean="0">
              <a:solidFill>
                <a:schemeClr val="bg2">
                  <a:lumMod val="25000"/>
                </a:schemeClr>
              </a:solidFill>
              <a:effectLst>
                <a:outerShdw blurRad="38100" dist="38100" dir="2700000" algn="tl">
                  <a:srgbClr val="000000">
                    <a:alpha val="43137"/>
                  </a:srgbClr>
                </a:outerShdw>
              </a:effectLst>
            </a:endParaRPr>
          </a:p>
          <a:p>
            <a:pPr marL="0" indent="0" algn="just">
              <a:buNone/>
            </a:pPr>
            <a:r>
              <a:rPr lang="en-US" sz="2400" dirty="0" smtClean="0">
                <a:solidFill>
                  <a:schemeClr val="bg2">
                    <a:lumMod val="25000"/>
                  </a:schemeClr>
                </a:solidFill>
              </a:rPr>
              <a:t>The </a:t>
            </a:r>
            <a:r>
              <a:rPr lang="en-US" sz="2400" b="1" dirty="0">
                <a:solidFill>
                  <a:schemeClr val="bg2">
                    <a:lumMod val="25000"/>
                  </a:schemeClr>
                </a:solidFill>
              </a:rPr>
              <a:t>Italian Chamber of Commerce in Bulgaria (ICCB) </a:t>
            </a:r>
            <a:r>
              <a:rPr lang="en-US" sz="2400" dirty="0">
                <a:solidFill>
                  <a:schemeClr val="bg2">
                    <a:lumMod val="25000"/>
                  </a:schemeClr>
                </a:solidFill>
              </a:rPr>
              <a:t>is a private </a:t>
            </a:r>
            <a:r>
              <a:rPr lang="en-US" sz="2400" dirty="0" smtClean="0">
                <a:solidFill>
                  <a:schemeClr val="bg2">
                    <a:lumMod val="25000"/>
                  </a:schemeClr>
                </a:solidFill>
              </a:rPr>
              <a:t>not-for-profit organization</a:t>
            </a:r>
            <a:r>
              <a:rPr lang="en-US" sz="2400" dirty="0">
                <a:solidFill>
                  <a:schemeClr val="bg2">
                    <a:lumMod val="25000"/>
                  </a:schemeClr>
                </a:solidFill>
              </a:rPr>
              <a:t>, </a:t>
            </a:r>
            <a:r>
              <a:rPr lang="en-US" sz="2400" dirty="0" smtClean="0">
                <a:solidFill>
                  <a:schemeClr val="bg2">
                    <a:lumMod val="25000"/>
                  </a:schemeClr>
                </a:solidFill>
              </a:rPr>
              <a:t>under Bulgarian Legislation and recognized as well by </a:t>
            </a:r>
            <a:r>
              <a:rPr lang="en-US" sz="2400" dirty="0">
                <a:solidFill>
                  <a:schemeClr val="bg2">
                    <a:lumMod val="25000"/>
                  </a:schemeClr>
                </a:solidFill>
              </a:rPr>
              <a:t>the Italian Government </a:t>
            </a:r>
            <a:r>
              <a:rPr lang="en-US" sz="2400" dirty="0" smtClean="0">
                <a:solidFill>
                  <a:schemeClr val="bg2">
                    <a:lumMod val="25000"/>
                  </a:schemeClr>
                </a:solidFill>
              </a:rPr>
              <a:t>(Ministry of Economic Development) in </a:t>
            </a:r>
            <a:r>
              <a:rPr lang="en-US" sz="2400" dirty="0">
                <a:solidFill>
                  <a:schemeClr val="bg2">
                    <a:lumMod val="25000"/>
                  </a:schemeClr>
                </a:solidFill>
              </a:rPr>
              <a:t>consistence with </a:t>
            </a:r>
            <a:r>
              <a:rPr lang="en-US" sz="2400" dirty="0" smtClean="0">
                <a:solidFill>
                  <a:schemeClr val="bg2">
                    <a:lumMod val="25000"/>
                  </a:schemeClr>
                </a:solidFill>
              </a:rPr>
              <a:t>Law </a:t>
            </a:r>
            <a:r>
              <a:rPr lang="en-US" sz="2400" dirty="0">
                <a:solidFill>
                  <a:schemeClr val="bg2">
                    <a:lumMod val="25000"/>
                  </a:schemeClr>
                </a:solidFill>
              </a:rPr>
              <a:t>no. </a:t>
            </a:r>
            <a:r>
              <a:rPr lang="en-US" sz="2400" dirty="0" smtClean="0">
                <a:solidFill>
                  <a:schemeClr val="bg2">
                    <a:lumMod val="25000"/>
                  </a:schemeClr>
                </a:solidFill>
              </a:rPr>
              <a:t>518/70, relates to all main actors involving on the development of internationalization of Italian companies and the promotion of </a:t>
            </a:r>
            <a:r>
              <a:rPr lang="en-US" sz="2400" i="1" dirty="0" smtClean="0">
                <a:solidFill>
                  <a:schemeClr val="bg2">
                    <a:lumMod val="25000"/>
                  </a:schemeClr>
                </a:solidFill>
              </a:rPr>
              <a:t>MADE IN ITALY </a:t>
            </a:r>
            <a:r>
              <a:rPr lang="en-US" sz="2400" dirty="0" smtClean="0">
                <a:solidFill>
                  <a:schemeClr val="bg2">
                    <a:lumMod val="25000"/>
                  </a:schemeClr>
                </a:solidFill>
              </a:rPr>
              <a:t>around the world as well as increasing bilateral commercial and industrial relationships between </a:t>
            </a:r>
            <a:r>
              <a:rPr lang="en-US" sz="2400" b="1" dirty="0" smtClean="0">
                <a:solidFill>
                  <a:schemeClr val="bg2">
                    <a:lumMod val="25000"/>
                  </a:schemeClr>
                </a:solidFill>
              </a:rPr>
              <a:t>ITALY </a:t>
            </a:r>
            <a:r>
              <a:rPr lang="en-US" sz="2400" dirty="0" smtClean="0">
                <a:solidFill>
                  <a:schemeClr val="bg2">
                    <a:lumMod val="25000"/>
                  </a:schemeClr>
                </a:solidFill>
              </a:rPr>
              <a:t>and </a:t>
            </a:r>
            <a:r>
              <a:rPr lang="en-US" sz="2400" b="1" dirty="0" smtClean="0">
                <a:solidFill>
                  <a:schemeClr val="bg2">
                    <a:lumMod val="25000"/>
                  </a:schemeClr>
                </a:solidFill>
              </a:rPr>
              <a:t>BULGARIA</a:t>
            </a:r>
            <a:r>
              <a:rPr lang="en-US" sz="2400" dirty="0" smtClean="0">
                <a:solidFill>
                  <a:schemeClr val="bg2">
                    <a:lumMod val="25000"/>
                  </a:schemeClr>
                </a:solidFill>
              </a:rPr>
              <a:t>.</a:t>
            </a:r>
            <a:endParaRPr lang="en-US" sz="2400" dirty="0">
              <a:solidFill>
                <a:schemeClr val="bg2">
                  <a:lumMod val="25000"/>
                </a:schemeClr>
              </a:solidFill>
            </a:endParaRPr>
          </a:p>
        </p:txBody>
      </p:sp>
      <p:pic>
        <p:nvPicPr>
          <p:cNvPr id="9" name="Picture 4" descr="C:\Documents and Settings\user\Desktop\GRAFICA\CAMERA_logo_simple_01.png"/>
          <p:cNvPicPr>
            <a:picLocks noChangeAspect="1" noChangeArrowheads="1"/>
          </p:cNvPicPr>
          <p:nvPr/>
        </p:nvPicPr>
        <p:blipFill>
          <a:blip r:embed="rId2" cstate="print"/>
          <a:srcRect/>
          <a:stretch>
            <a:fillRect/>
          </a:stretch>
        </p:blipFill>
        <p:spPr bwMode="auto">
          <a:xfrm>
            <a:off x="2987824" y="114463"/>
            <a:ext cx="3008854" cy="1802369"/>
          </a:xfrm>
          <a:prstGeom prst="rect">
            <a:avLst/>
          </a:prstGeom>
          <a:noFill/>
        </p:spPr>
      </p:pic>
      <p:pic>
        <p:nvPicPr>
          <p:cNvPr id="10" name="Picture 4" descr="C:\Documents and Settings\user\Desktop\GRAFICA\CAMERA_logo_simple_01.png"/>
          <p:cNvPicPr>
            <a:picLocks noChangeAspect="1" noChangeArrowheads="1"/>
          </p:cNvPicPr>
          <p:nvPr/>
        </p:nvPicPr>
        <p:blipFill>
          <a:blip r:embed="rId2" cstate="print"/>
          <a:srcRect/>
          <a:stretch>
            <a:fillRect/>
          </a:stretch>
        </p:blipFill>
        <p:spPr bwMode="auto">
          <a:xfrm>
            <a:off x="215423" y="5770789"/>
            <a:ext cx="1620273" cy="970579"/>
          </a:xfrm>
          <a:prstGeom prst="rect">
            <a:avLst/>
          </a:prstGeom>
          <a:noFill/>
        </p:spPr>
      </p:pic>
      <p:sp>
        <p:nvSpPr>
          <p:cNvPr id="11" name="ZoneTexte 9"/>
          <p:cNvSpPr txBox="1"/>
          <p:nvPr/>
        </p:nvSpPr>
        <p:spPr>
          <a:xfrm>
            <a:off x="1907704" y="5949280"/>
            <a:ext cx="4862343" cy="769441"/>
          </a:xfrm>
          <a:prstGeom prst="rect">
            <a:avLst/>
          </a:prstGeom>
          <a:noFill/>
        </p:spPr>
        <p:txBody>
          <a:bodyPr wrap="square" rtlCol="0">
            <a:spAutoFit/>
          </a:bodyPr>
          <a:lstStyle/>
          <a:p>
            <a:pPr algn="just"/>
            <a:r>
              <a:rPr lang="en-US" sz="1100" i="1" dirty="0" smtClean="0">
                <a:solidFill>
                  <a:srgbClr val="002060"/>
                </a:solidFill>
                <a:latin typeface="Calibri" pitchFamily="34" charset="0"/>
              </a:rPr>
              <a:t>Founded in 2003 and recognized by Italian Government in law no.518/70</a:t>
            </a:r>
            <a:endParaRPr lang="en-US" sz="1100" dirty="0" smtClean="0">
              <a:solidFill>
                <a:srgbClr val="002060"/>
              </a:solidFill>
              <a:latin typeface="Calibri" pitchFamily="34" charset="0"/>
            </a:endParaRPr>
          </a:p>
          <a:p>
            <a:pPr algn="just"/>
            <a:r>
              <a:rPr lang="en-US" sz="1100" i="1" dirty="0" smtClean="0">
                <a:solidFill>
                  <a:srgbClr val="002060"/>
                </a:solidFill>
                <a:latin typeface="Calibri" pitchFamily="34" charset="0"/>
              </a:rPr>
              <a:t> Member of the Association of Italian Chambers of Commerce Abroad</a:t>
            </a:r>
            <a:endParaRPr lang="en-US" sz="1100" dirty="0" smtClean="0">
              <a:solidFill>
                <a:srgbClr val="002060"/>
              </a:solidFill>
              <a:latin typeface="Calibri" pitchFamily="34" charset="0"/>
            </a:endParaRPr>
          </a:p>
          <a:p>
            <a:pPr algn="just"/>
            <a:r>
              <a:rPr lang="bg-BG" sz="1100" i="1" dirty="0" smtClean="0">
                <a:solidFill>
                  <a:srgbClr val="002060"/>
                </a:solidFill>
                <a:latin typeface="Calibri" pitchFamily="34" charset="0"/>
              </a:rPr>
              <a:t>Bul. Knyaghinya Maria Luisa, 2,</a:t>
            </a:r>
            <a:r>
              <a:rPr lang="bg-BG" sz="1100" dirty="0" smtClean="0">
                <a:solidFill>
                  <a:srgbClr val="002060"/>
                </a:solidFill>
                <a:latin typeface="Calibri" pitchFamily="34" charset="0"/>
              </a:rPr>
              <a:t> </a:t>
            </a:r>
            <a:r>
              <a:rPr lang="bg-BG" sz="1100" i="1" dirty="0" smtClean="0">
                <a:solidFill>
                  <a:srgbClr val="002060"/>
                </a:solidFill>
                <a:latin typeface="Calibri" pitchFamily="34" charset="0"/>
              </a:rPr>
              <a:t>Business Center TZUM</a:t>
            </a:r>
            <a:r>
              <a:rPr lang="it-IT" sz="1100" i="1" dirty="0" smtClean="0">
                <a:solidFill>
                  <a:srgbClr val="002060"/>
                </a:solidFill>
                <a:latin typeface="Calibri" pitchFamily="34" charset="0"/>
              </a:rPr>
              <a:t>, fl</a:t>
            </a:r>
            <a:r>
              <a:rPr lang="bg-BG" sz="1100" i="1" dirty="0" smtClean="0">
                <a:solidFill>
                  <a:srgbClr val="002060"/>
                </a:solidFill>
                <a:latin typeface="Calibri" pitchFamily="34" charset="0"/>
              </a:rPr>
              <a:t>.5 </a:t>
            </a:r>
            <a:endParaRPr lang="it-IT" sz="1100" i="1" dirty="0" smtClean="0">
              <a:solidFill>
                <a:srgbClr val="002060"/>
              </a:solidFill>
              <a:latin typeface="Calibri" pitchFamily="34" charset="0"/>
            </a:endParaRPr>
          </a:p>
          <a:p>
            <a:pPr algn="just"/>
            <a:r>
              <a:rPr lang="bg-BG" sz="1100" i="1" dirty="0" smtClean="0">
                <a:solidFill>
                  <a:srgbClr val="002060"/>
                </a:solidFill>
                <a:latin typeface="Calibri" pitchFamily="34" charset="0"/>
              </a:rPr>
              <a:t>Sofia 1000 – </a:t>
            </a:r>
            <a:r>
              <a:rPr lang="it-IT" sz="1100" i="1" dirty="0" smtClean="0">
                <a:solidFill>
                  <a:srgbClr val="002060"/>
                </a:solidFill>
                <a:latin typeface="Calibri" pitchFamily="34" charset="0"/>
              </a:rPr>
              <a:t>B</a:t>
            </a:r>
            <a:r>
              <a:rPr lang="bg-BG" sz="1100" i="1" dirty="0" smtClean="0">
                <a:solidFill>
                  <a:srgbClr val="002060"/>
                </a:solidFill>
                <a:latin typeface="Calibri" pitchFamily="34" charset="0"/>
              </a:rPr>
              <a:t>ulgaria</a:t>
            </a:r>
            <a:r>
              <a:rPr lang="it-IT" sz="1100" i="1" dirty="0" smtClean="0">
                <a:solidFill>
                  <a:srgbClr val="002060"/>
                </a:solidFill>
                <a:latin typeface="Calibri" pitchFamily="34" charset="0"/>
              </a:rPr>
              <a:t>  </a:t>
            </a:r>
            <a:r>
              <a:rPr lang="bg-BG" sz="1100" i="1" dirty="0" smtClean="0">
                <a:solidFill>
                  <a:srgbClr val="002060"/>
                </a:solidFill>
                <a:latin typeface="Calibri" pitchFamily="34" charset="0"/>
              </a:rPr>
              <a:t>www.camcomit.bg</a:t>
            </a:r>
            <a:endParaRPr lang="en-US" sz="1100" dirty="0">
              <a:solidFill>
                <a:srgbClr val="002060"/>
              </a:solidFill>
              <a:latin typeface="Calibri" pitchFamily="34" charset="0"/>
            </a:endParaRPr>
          </a:p>
        </p:txBody>
      </p:sp>
    </p:spTree>
    <p:extLst>
      <p:ext uri="{BB962C8B-B14F-4D97-AF65-F5344CB8AC3E}">
        <p14:creationId xmlns="" xmlns:p14="http://schemas.microsoft.com/office/powerpoint/2010/main" val="449119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19EA957-19DF-4C39-9A12-EC610F2CF8F8}" type="slidenum">
              <a:rPr lang="fr-FR" smtClean="0"/>
              <a:pPr/>
              <a:t>5</a:t>
            </a:fld>
            <a:endParaRPr lang="fr-FR"/>
          </a:p>
        </p:txBody>
      </p:sp>
      <p:sp>
        <p:nvSpPr>
          <p:cNvPr id="2" name="Rectangle 1"/>
          <p:cNvSpPr/>
          <p:nvPr/>
        </p:nvSpPr>
        <p:spPr>
          <a:xfrm>
            <a:off x="395536" y="2063745"/>
            <a:ext cx="8352928" cy="4985980"/>
          </a:xfrm>
          <a:prstGeom prst="rect">
            <a:avLst/>
          </a:prstGeom>
        </p:spPr>
        <p:txBody>
          <a:bodyPr wrap="square">
            <a:spAutoFit/>
          </a:bodyPr>
          <a:lstStyle/>
          <a:p>
            <a:pPr algn="ctr"/>
            <a:r>
              <a:rPr lang="en-US" sz="2400" dirty="0">
                <a:solidFill>
                  <a:schemeClr val="bg2">
                    <a:lumMod val="25000"/>
                  </a:schemeClr>
                </a:solidFill>
              </a:rPr>
              <a:t>ICCB is member of </a:t>
            </a:r>
            <a:r>
              <a:rPr lang="en-US" sz="2400" b="1" dirty="0">
                <a:solidFill>
                  <a:schemeClr val="bg2">
                    <a:lumMod val="25000"/>
                  </a:schemeClr>
                </a:solidFill>
              </a:rPr>
              <a:t>Assocamerestero</a:t>
            </a:r>
            <a:r>
              <a:rPr lang="en-US" sz="2400" dirty="0">
                <a:solidFill>
                  <a:schemeClr val="bg2">
                    <a:lumMod val="25000"/>
                  </a:schemeClr>
                </a:solidFill>
              </a:rPr>
              <a:t>, the Association of Italian Chambers of Commerce Abroad (CCIE</a:t>
            </a:r>
            <a:r>
              <a:rPr lang="en-US" sz="2400" dirty="0" smtClean="0">
                <a:solidFill>
                  <a:schemeClr val="bg2">
                    <a:lumMod val="25000"/>
                  </a:schemeClr>
                </a:solidFill>
              </a:rPr>
              <a:t>), </a:t>
            </a:r>
          </a:p>
          <a:p>
            <a:pPr algn="ctr"/>
            <a:r>
              <a:rPr lang="en-US" sz="2400" dirty="0" smtClean="0">
                <a:solidFill>
                  <a:schemeClr val="bg2">
                    <a:lumMod val="25000"/>
                  </a:schemeClr>
                </a:solidFill>
              </a:rPr>
              <a:t>the world network for</a:t>
            </a:r>
            <a:r>
              <a:rPr lang="en-US" sz="2400" b="1" dirty="0" smtClean="0">
                <a:solidFill>
                  <a:schemeClr val="bg2">
                    <a:lumMod val="25000"/>
                  </a:schemeClr>
                </a:solidFill>
              </a:rPr>
              <a:t> INTERNATIONALIZATION </a:t>
            </a:r>
            <a:r>
              <a:rPr lang="en-US" sz="2400" dirty="0" smtClean="0">
                <a:solidFill>
                  <a:schemeClr val="bg2">
                    <a:lumMod val="25000"/>
                  </a:schemeClr>
                </a:solidFill>
              </a:rPr>
              <a:t>of Italy </a:t>
            </a:r>
            <a:r>
              <a:rPr lang="en-US" sz="2400" dirty="0">
                <a:solidFill>
                  <a:schemeClr val="bg2">
                    <a:lumMod val="25000"/>
                  </a:schemeClr>
                </a:solidFill>
              </a:rPr>
              <a:t>that consists </a:t>
            </a:r>
            <a:r>
              <a:rPr lang="en-US" sz="2400" dirty="0" smtClean="0">
                <a:solidFill>
                  <a:schemeClr val="bg2">
                    <a:lumMod val="25000"/>
                  </a:schemeClr>
                </a:solidFill>
              </a:rPr>
              <a:t>of:</a:t>
            </a:r>
          </a:p>
          <a:p>
            <a:endParaRPr lang="en-US" sz="2200" dirty="0" smtClean="0">
              <a:solidFill>
                <a:schemeClr val="bg2">
                  <a:lumMod val="25000"/>
                </a:schemeClr>
              </a:solidFill>
            </a:endParaRPr>
          </a:p>
          <a:p>
            <a:pPr>
              <a:buFont typeface="Wingdings" pitchFamily="2" charset="2"/>
              <a:buChar char="v"/>
            </a:pPr>
            <a:r>
              <a:rPr lang="en-US" sz="2200" b="1" dirty="0" smtClean="0">
                <a:solidFill>
                  <a:srgbClr val="00B050"/>
                </a:solidFill>
              </a:rPr>
              <a:t>80</a:t>
            </a:r>
            <a:r>
              <a:rPr lang="en-US" sz="2200" dirty="0" smtClean="0">
                <a:solidFill>
                  <a:schemeClr val="bg2">
                    <a:lumMod val="25000"/>
                  </a:schemeClr>
                </a:solidFill>
              </a:rPr>
              <a:t> </a:t>
            </a:r>
            <a:r>
              <a:rPr lang="en-US" sz="2200" dirty="0">
                <a:solidFill>
                  <a:schemeClr val="bg2">
                    <a:lumMod val="25000"/>
                  </a:schemeClr>
                </a:solidFill>
              </a:rPr>
              <a:t>Italian Chambers of Commerce abroad in </a:t>
            </a:r>
            <a:r>
              <a:rPr lang="en-US" sz="2200" b="1" dirty="0" smtClean="0">
                <a:solidFill>
                  <a:srgbClr val="00B050"/>
                </a:solidFill>
              </a:rPr>
              <a:t>54</a:t>
            </a:r>
            <a:r>
              <a:rPr lang="en-US" sz="2200" dirty="0" smtClean="0">
                <a:solidFill>
                  <a:schemeClr val="bg2">
                    <a:lumMod val="25000"/>
                  </a:schemeClr>
                </a:solidFill>
              </a:rPr>
              <a:t> Countries</a:t>
            </a:r>
          </a:p>
          <a:p>
            <a:pPr>
              <a:buFont typeface="Wingdings" pitchFamily="2" charset="2"/>
              <a:buChar char="v"/>
            </a:pPr>
            <a:r>
              <a:rPr lang="en-US" sz="2200" b="1" dirty="0" smtClean="0">
                <a:solidFill>
                  <a:srgbClr val="00B050"/>
                </a:solidFill>
              </a:rPr>
              <a:t>140</a:t>
            </a:r>
            <a:r>
              <a:rPr lang="en-US" sz="2200" dirty="0" smtClean="0">
                <a:solidFill>
                  <a:schemeClr val="bg2">
                    <a:lumMod val="25000"/>
                  </a:schemeClr>
                </a:solidFill>
              </a:rPr>
              <a:t> </a:t>
            </a:r>
            <a:r>
              <a:rPr lang="en-US" sz="2200" dirty="0">
                <a:solidFill>
                  <a:schemeClr val="bg2">
                    <a:lumMod val="25000"/>
                  </a:schemeClr>
                </a:solidFill>
              </a:rPr>
              <a:t>offices (80 offices and 60 delegations) </a:t>
            </a:r>
            <a:endParaRPr lang="en-US" sz="2200" dirty="0" smtClean="0">
              <a:solidFill>
                <a:schemeClr val="bg2">
                  <a:lumMod val="25000"/>
                </a:schemeClr>
              </a:solidFill>
            </a:endParaRPr>
          </a:p>
          <a:p>
            <a:pPr>
              <a:buFont typeface="Wingdings" pitchFamily="2" charset="2"/>
              <a:buChar char="v"/>
            </a:pPr>
            <a:r>
              <a:rPr lang="en-US" sz="2200" b="1" dirty="0" smtClean="0">
                <a:solidFill>
                  <a:srgbClr val="00B050"/>
                </a:solidFill>
              </a:rPr>
              <a:t>1.500  </a:t>
            </a:r>
            <a:r>
              <a:rPr lang="en-US" sz="2200" dirty="0" smtClean="0">
                <a:solidFill>
                  <a:schemeClr val="bg2">
                    <a:lumMod val="25000"/>
                  </a:schemeClr>
                </a:solidFill>
              </a:rPr>
              <a:t>people involved (employees and members of Board of Directors - </a:t>
            </a:r>
            <a:r>
              <a:rPr lang="en-US" sz="2200" dirty="0" err="1" smtClean="0">
                <a:solidFill>
                  <a:schemeClr val="bg2">
                    <a:lumMod val="25000"/>
                  </a:schemeClr>
                </a:solidFill>
              </a:rPr>
              <a:t>enterpreneurs</a:t>
            </a:r>
            <a:r>
              <a:rPr lang="en-US" sz="2200" dirty="0" smtClean="0">
                <a:solidFill>
                  <a:schemeClr val="bg2">
                    <a:lumMod val="25000"/>
                  </a:schemeClr>
                </a:solidFill>
              </a:rPr>
              <a:t>) </a:t>
            </a:r>
          </a:p>
          <a:p>
            <a:pPr>
              <a:buFont typeface="Wingdings" pitchFamily="2" charset="2"/>
              <a:buChar char="v"/>
            </a:pPr>
            <a:r>
              <a:rPr lang="en-US" sz="2200" b="1" dirty="0" smtClean="0">
                <a:solidFill>
                  <a:srgbClr val="00B050"/>
                </a:solidFill>
              </a:rPr>
              <a:t>25.000</a:t>
            </a:r>
            <a:r>
              <a:rPr lang="en-US" sz="2200" dirty="0" smtClean="0">
                <a:solidFill>
                  <a:schemeClr val="bg2">
                    <a:lumMod val="25000"/>
                  </a:schemeClr>
                </a:solidFill>
              </a:rPr>
              <a:t> members companies  worldwide</a:t>
            </a:r>
          </a:p>
          <a:p>
            <a:pPr>
              <a:buFont typeface="Wingdings" pitchFamily="2" charset="2"/>
              <a:buChar char="v"/>
            </a:pPr>
            <a:r>
              <a:rPr lang="en-US" sz="2200" b="1" dirty="0" smtClean="0">
                <a:solidFill>
                  <a:srgbClr val="00B050"/>
                </a:solidFill>
              </a:rPr>
              <a:t> 300.000 </a:t>
            </a:r>
            <a:r>
              <a:rPr lang="en-US" sz="2200" dirty="0" smtClean="0">
                <a:solidFill>
                  <a:schemeClr val="bg2">
                    <a:lumMod val="25000"/>
                  </a:schemeClr>
                </a:solidFill>
              </a:rPr>
              <a:t>companies served by CCIE </a:t>
            </a:r>
          </a:p>
          <a:p>
            <a:pPr>
              <a:buFont typeface="Wingdings" pitchFamily="2" charset="2"/>
              <a:buChar char="v"/>
            </a:pPr>
            <a:r>
              <a:rPr lang="en-US" sz="2200" b="1" dirty="0" smtClean="0">
                <a:solidFill>
                  <a:srgbClr val="00B050"/>
                </a:solidFill>
              </a:rPr>
              <a:t>  more than 3.000 </a:t>
            </a:r>
            <a:r>
              <a:rPr lang="en-US" sz="2200" dirty="0" smtClean="0">
                <a:solidFill>
                  <a:schemeClr val="bg2">
                    <a:lumMod val="25000"/>
                  </a:schemeClr>
                </a:solidFill>
              </a:rPr>
              <a:t>projects for internationalization of SMEs leading by CCIE.</a:t>
            </a:r>
            <a:endParaRPr lang="it-IT" sz="2200" dirty="0">
              <a:solidFill>
                <a:schemeClr val="bg2">
                  <a:lumMod val="25000"/>
                </a:schemeClr>
              </a:solidFill>
            </a:endParaRPr>
          </a:p>
          <a:p>
            <a:pPr algn="just"/>
            <a:endParaRPr lang="en-US" sz="2400" dirty="0">
              <a:solidFill>
                <a:schemeClr val="bg2">
                  <a:lumMod val="25000"/>
                </a:schemeClr>
              </a:solidFill>
            </a:endParaRPr>
          </a:p>
        </p:txBody>
      </p:sp>
      <p:pic>
        <p:nvPicPr>
          <p:cNvPr id="6" name="Picture 3"/>
          <p:cNvPicPr>
            <a:picLocks noChangeAspect="1" noChangeArrowheads="1"/>
          </p:cNvPicPr>
          <p:nvPr/>
        </p:nvPicPr>
        <p:blipFill>
          <a:blip r:embed="rId2" cstate="print"/>
          <a:srcRect/>
          <a:stretch>
            <a:fillRect/>
          </a:stretch>
        </p:blipFill>
        <p:spPr bwMode="auto">
          <a:xfrm>
            <a:off x="6444208" y="188640"/>
            <a:ext cx="2445355" cy="16299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4" descr="C:\Documents and Settings\user\Desktop\GRAFICA\CAMERA_logo_simple_01.png"/>
          <p:cNvPicPr>
            <a:picLocks noChangeAspect="1" noChangeArrowheads="1"/>
          </p:cNvPicPr>
          <p:nvPr/>
        </p:nvPicPr>
        <p:blipFill>
          <a:blip r:embed="rId3" cstate="print"/>
          <a:srcRect/>
          <a:stretch>
            <a:fillRect/>
          </a:stretch>
        </p:blipFill>
        <p:spPr bwMode="auto">
          <a:xfrm>
            <a:off x="1043608" y="188640"/>
            <a:ext cx="2768435" cy="165835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219EA957-19DF-4C39-9A12-EC610F2CF8F8}" type="slidenum">
              <a:rPr lang="fr-FR" smtClean="0"/>
              <a:pPr/>
              <a:t>6</a:t>
            </a:fld>
            <a:endParaRPr lang="fr-FR"/>
          </a:p>
        </p:txBody>
      </p:sp>
      <p:sp>
        <p:nvSpPr>
          <p:cNvPr id="6" name="Rectangle 1"/>
          <p:cNvSpPr/>
          <p:nvPr/>
        </p:nvSpPr>
        <p:spPr>
          <a:xfrm>
            <a:off x="395536" y="463312"/>
            <a:ext cx="8352928" cy="3046988"/>
          </a:xfrm>
          <a:prstGeom prst="rect">
            <a:avLst/>
          </a:prstGeom>
        </p:spPr>
        <p:txBody>
          <a:bodyPr wrap="square">
            <a:spAutoFit/>
          </a:bodyPr>
          <a:lstStyle/>
          <a:p>
            <a:pPr algn="just"/>
            <a:endParaRPr lang="en-US" sz="2400" dirty="0">
              <a:solidFill>
                <a:schemeClr val="bg2">
                  <a:lumMod val="25000"/>
                </a:schemeClr>
              </a:solidFill>
            </a:endParaRPr>
          </a:p>
          <a:p>
            <a:pPr algn="just"/>
            <a:r>
              <a:rPr lang="en-US" sz="2400" dirty="0">
                <a:solidFill>
                  <a:schemeClr val="bg2">
                    <a:lumMod val="25000"/>
                  </a:schemeClr>
                </a:solidFill>
              </a:rPr>
              <a:t>The Board of Directors of </a:t>
            </a:r>
            <a:r>
              <a:rPr lang="en-US" sz="2400" b="1" dirty="0">
                <a:solidFill>
                  <a:schemeClr val="bg2">
                    <a:lumMod val="25000"/>
                  </a:schemeClr>
                </a:solidFill>
              </a:rPr>
              <a:t>Assocamerestero</a:t>
            </a:r>
            <a:r>
              <a:rPr lang="en-US" sz="2400" dirty="0">
                <a:solidFill>
                  <a:schemeClr val="bg2">
                    <a:lumMod val="25000"/>
                  </a:schemeClr>
                </a:solidFill>
              </a:rPr>
              <a:t> is composed </a:t>
            </a:r>
            <a:r>
              <a:rPr lang="en-US" sz="2400" dirty="0" smtClean="0">
                <a:solidFill>
                  <a:schemeClr val="bg2">
                    <a:lumMod val="25000"/>
                  </a:schemeClr>
                </a:solidFill>
              </a:rPr>
              <a:t>for 50% by </a:t>
            </a:r>
            <a:r>
              <a:rPr lang="en-US" sz="2400" b="1" dirty="0">
                <a:solidFill>
                  <a:schemeClr val="bg2">
                    <a:lumMod val="25000"/>
                  </a:schemeClr>
                </a:solidFill>
              </a:rPr>
              <a:t>UNIONCAMERE</a:t>
            </a:r>
            <a:r>
              <a:rPr lang="en-US" sz="2400" dirty="0">
                <a:solidFill>
                  <a:schemeClr val="bg2">
                    <a:lumMod val="25000"/>
                  </a:schemeClr>
                </a:solidFill>
              </a:rPr>
              <a:t> </a:t>
            </a:r>
            <a:r>
              <a:rPr lang="en-US" sz="2400" dirty="0" smtClean="0">
                <a:solidFill>
                  <a:schemeClr val="bg2">
                    <a:lumMod val="25000"/>
                  </a:schemeClr>
                </a:solidFill>
              </a:rPr>
              <a:t>(Union </a:t>
            </a:r>
            <a:r>
              <a:rPr lang="en-US" sz="2400" dirty="0">
                <a:solidFill>
                  <a:schemeClr val="bg2">
                    <a:lumMod val="25000"/>
                  </a:schemeClr>
                </a:solidFill>
              </a:rPr>
              <a:t>of 105 Chambers of Commerce in Italy), </a:t>
            </a:r>
            <a:r>
              <a:rPr lang="en-US" sz="2400" dirty="0" smtClean="0">
                <a:solidFill>
                  <a:schemeClr val="bg2">
                    <a:lumMod val="25000"/>
                  </a:schemeClr>
                </a:solidFill>
              </a:rPr>
              <a:t>the other part by </a:t>
            </a:r>
            <a:r>
              <a:rPr lang="en-US" sz="2400" b="1" dirty="0" smtClean="0">
                <a:solidFill>
                  <a:schemeClr val="bg2">
                    <a:lumMod val="25000"/>
                  </a:schemeClr>
                </a:solidFill>
              </a:rPr>
              <a:t>Ministry of Economic </a:t>
            </a:r>
            <a:r>
              <a:rPr lang="en-US" sz="2400" b="1" dirty="0">
                <a:solidFill>
                  <a:schemeClr val="bg2">
                    <a:lumMod val="25000"/>
                  </a:schemeClr>
                </a:solidFill>
              </a:rPr>
              <a:t>Development</a:t>
            </a:r>
            <a:r>
              <a:rPr lang="en-US" sz="2400" dirty="0">
                <a:solidFill>
                  <a:schemeClr val="bg2">
                    <a:lumMod val="25000"/>
                  </a:schemeClr>
                </a:solidFill>
              </a:rPr>
              <a:t>, </a:t>
            </a:r>
            <a:r>
              <a:rPr lang="en-US" sz="2400" b="1" dirty="0" smtClean="0">
                <a:solidFill>
                  <a:schemeClr val="bg2">
                    <a:lumMod val="25000"/>
                  </a:schemeClr>
                </a:solidFill>
              </a:rPr>
              <a:t>Ministry for </a:t>
            </a:r>
            <a:r>
              <a:rPr lang="en-US" sz="2400" b="1" dirty="0">
                <a:solidFill>
                  <a:schemeClr val="bg2">
                    <a:lumMod val="25000"/>
                  </a:schemeClr>
                </a:solidFill>
              </a:rPr>
              <a:t>Foreign Affairs</a:t>
            </a:r>
            <a:r>
              <a:rPr lang="en-US" sz="2400" dirty="0">
                <a:solidFill>
                  <a:schemeClr val="bg2">
                    <a:lumMod val="25000"/>
                  </a:schemeClr>
                </a:solidFill>
              </a:rPr>
              <a:t>, </a:t>
            </a:r>
            <a:r>
              <a:rPr lang="en-US" sz="2400" b="1" dirty="0" smtClean="0">
                <a:solidFill>
                  <a:schemeClr val="bg2">
                    <a:lumMod val="25000"/>
                  </a:schemeClr>
                </a:solidFill>
              </a:rPr>
              <a:t>ITA</a:t>
            </a:r>
            <a:r>
              <a:rPr lang="en-US" sz="2400" dirty="0" smtClean="0">
                <a:solidFill>
                  <a:schemeClr val="bg2">
                    <a:lumMod val="25000"/>
                  </a:schemeClr>
                </a:solidFill>
              </a:rPr>
              <a:t> </a:t>
            </a:r>
            <a:r>
              <a:rPr lang="en-US" sz="2400" dirty="0">
                <a:solidFill>
                  <a:schemeClr val="bg2">
                    <a:lumMod val="25000"/>
                  </a:schemeClr>
                </a:solidFill>
              </a:rPr>
              <a:t>- Italian Trade Agency (formerly ICE) and by </a:t>
            </a:r>
            <a:r>
              <a:rPr lang="en-US" sz="2400" dirty="0" smtClean="0">
                <a:solidFill>
                  <a:schemeClr val="bg2">
                    <a:lumMod val="25000"/>
                  </a:schemeClr>
                </a:solidFill>
              </a:rPr>
              <a:t>representatives /Presidents of </a:t>
            </a:r>
            <a:r>
              <a:rPr lang="en-US" sz="2400" dirty="0">
                <a:solidFill>
                  <a:schemeClr val="bg2">
                    <a:lumMod val="25000"/>
                  </a:schemeClr>
                </a:solidFill>
              </a:rPr>
              <a:t>Italian Chambers </a:t>
            </a:r>
            <a:r>
              <a:rPr lang="en-US" sz="2400" dirty="0" smtClean="0">
                <a:solidFill>
                  <a:schemeClr val="bg2">
                    <a:lumMod val="25000"/>
                  </a:schemeClr>
                </a:solidFill>
              </a:rPr>
              <a:t>of Commerce Abroad</a:t>
            </a:r>
            <a:r>
              <a:rPr lang="en-US" sz="2400" dirty="0">
                <a:solidFill>
                  <a:schemeClr val="bg2">
                    <a:lumMod val="25000"/>
                  </a:schemeClr>
                </a:solidFill>
              </a:rPr>
              <a:t>.</a:t>
            </a:r>
          </a:p>
        </p:txBody>
      </p:sp>
      <p:pic>
        <p:nvPicPr>
          <p:cNvPr id="3074" name="Picture 2" descr="C:\Users\My PC\Desktop\images (1).jpg"/>
          <p:cNvPicPr>
            <a:picLocks noChangeAspect="1" noChangeArrowheads="1"/>
          </p:cNvPicPr>
          <p:nvPr/>
        </p:nvPicPr>
        <p:blipFill>
          <a:blip r:embed="rId2" cstate="print"/>
          <a:srcRect/>
          <a:stretch>
            <a:fillRect/>
          </a:stretch>
        </p:blipFill>
        <p:spPr bwMode="auto">
          <a:xfrm>
            <a:off x="107504" y="3861048"/>
            <a:ext cx="8906362" cy="194421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p:cNvSpPr>
            <a:spLocks noGrp="1"/>
          </p:cNvSpPr>
          <p:nvPr>
            <p:ph type="sldNum" sz="quarter" idx="12"/>
          </p:nvPr>
        </p:nvSpPr>
        <p:spPr/>
        <p:txBody>
          <a:bodyPr/>
          <a:lstStyle/>
          <a:p>
            <a:fld id="{219EA957-19DF-4C39-9A12-EC610F2CF8F8}" type="slidenum">
              <a:rPr lang="fr-FR" smtClean="0"/>
              <a:pPr/>
              <a:t>7</a:t>
            </a:fld>
            <a:endParaRPr lang="fr-FR"/>
          </a:p>
        </p:txBody>
      </p:sp>
      <p:graphicFrame>
        <p:nvGraphicFramePr>
          <p:cNvPr id="6" name="Grafico 5"/>
          <p:cNvGraphicFramePr/>
          <p:nvPr/>
        </p:nvGraphicFramePr>
        <p:xfrm>
          <a:off x="683568" y="260648"/>
          <a:ext cx="7992888" cy="62646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19EA957-19DF-4C39-9A12-EC610F2CF8F8}" type="slidenum">
              <a:rPr lang="fr-FR" smtClean="0"/>
              <a:pPr/>
              <a:t>8</a:t>
            </a:fld>
            <a:endParaRPr lang="fr-FR"/>
          </a:p>
        </p:txBody>
      </p:sp>
      <p:sp>
        <p:nvSpPr>
          <p:cNvPr id="3" name="Content Placeholder 2"/>
          <p:cNvSpPr>
            <a:spLocks noGrp="1"/>
          </p:cNvSpPr>
          <p:nvPr>
            <p:ph sz="quarter" idx="13"/>
          </p:nvPr>
        </p:nvSpPr>
        <p:spPr>
          <a:xfrm>
            <a:off x="323528" y="1916832"/>
            <a:ext cx="8568952" cy="4248472"/>
          </a:xfrm>
        </p:spPr>
        <p:txBody>
          <a:bodyPr>
            <a:noAutofit/>
          </a:bodyPr>
          <a:lstStyle/>
          <a:p>
            <a:pPr marL="45720" indent="0" algn="just">
              <a:buNone/>
            </a:pPr>
            <a:r>
              <a:rPr lang="en-US" sz="2400" dirty="0" smtClean="0">
                <a:solidFill>
                  <a:schemeClr val="bg2">
                    <a:lumMod val="25000"/>
                  </a:schemeClr>
                </a:solidFill>
              </a:rPr>
              <a:t>1. A </a:t>
            </a:r>
            <a:r>
              <a:rPr lang="en-US" sz="2400" dirty="0">
                <a:solidFill>
                  <a:schemeClr val="bg2">
                    <a:lumMod val="25000"/>
                  </a:schemeClr>
                </a:solidFill>
              </a:rPr>
              <a:t>strong </a:t>
            </a:r>
            <a:r>
              <a:rPr lang="en-US" sz="2400" dirty="0" smtClean="0">
                <a:solidFill>
                  <a:schemeClr val="bg2">
                    <a:lumMod val="25000"/>
                  </a:schemeClr>
                </a:solidFill>
              </a:rPr>
              <a:t>understanding of local and international  markets</a:t>
            </a:r>
            <a:r>
              <a:rPr lang="en-US" sz="2400" dirty="0">
                <a:solidFill>
                  <a:schemeClr val="bg2">
                    <a:lumMod val="25000"/>
                  </a:schemeClr>
                </a:solidFill>
              </a:rPr>
              <a:t>, </a:t>
            </a:r>
            <a:r>
              <a:rPr lang="en-US" sz="2400" dirty="0" smtClean="0">
                <a:solidFill>
                  <a:schemeClr val="bg2">
                    <a:lumMod val="25000"/>
                  </a:schemeClr>
                </a:solidFill>
              </a:rPr>
              <a:t>thanks to the fact on acting as a private association and closed to the business </a:t>
            </a:r>
            <a:r>
              <a:rPr lang="en-US" sz="2400" dirty="0">
                <a:solidFill>
                  <a:schemeClr val="bg2">
                    <a:lumMod val="25000"/>
                  </a:schemeClr>
                </a:solidFill>
              </a:rPr>
              <a:t>community and local </a:t>
            </a:r>
            <a:r>
              <a:rPr lang="en-US" sz="2400" dirty="0" smtClean="0">
                <a:solidFill>
                  <a:schemeClr val="bg2">
                    <a:lumMod val="25000"/>
                  </a:schemeClr>
                </a:solidFill>
              </a:rPr>
              <a:t>institutions;</a:t>
            </a:r>
            <a:endParaRPr lang="en-US" sz="2400" dirty="0">
              <a:solidFill>
                <a:schemeClr val="bg2">
                  <a:lumMod val="25000"/>
                </a:schemeClr>
              </a:solidFill>
            </a:endParaRPr>
          </a:p>
          <a:p>
            <a:pPr marL="45720" indent="0" algn="just">
              <a:buNone/>
            </a:pPr>
            <a:r>
              <a:rPr lang="en-US" sz="2400" dirty="0" smtClean="0">
                <a:solidFill>
                  <a:schemeClr val="bg2">
                    <a:lumMod val="25000"/>
                  </a:schemeClr>
                </a:solidFill>
              </a:rPr>
              <a:t>2. Closing relationships with companies</a:t>
            </a:r>
            <a:r>
              <a:rPr lang="en-US" sz="2400" dirty="0">
                <a:solidFill>
                  <a:schemeClr val="bg2">
                    <a:lumMod val="25000"/>
                  </a:schemeClr>
                </a:solidFill>
              </a:rPr>
              <a:t>, due to their nature of business associations </a:t>
            </a:r>
            <a:r>
              <a:rPr lang="en-US" sz="2400" dirty="0" smtClean="0">
                <a:solidFill>
                  <a:schemeClr val="bg2">
                    <a:lumMod val="25000"/>
                  </a:schemeClr>
                </a:solidFill>
              </a:rPr>
              <a:t>serving companies’ needs; </a:t>
            </a:r>
          </a:p>
          <a:p>
            <a:pPr marL="45720" indent="0" algn="just">
              <a:buNone/>
            </a:pPr>
            <a:r>
              <a:rPr lang="en-US" sz="2400" dirty="0" smtClean="0">
                <a:solidFill>
                  <a:schemeClr val="bg2">
                    <a:lumMod val="25000"/>
                  </a:schemeClr>
                </a:solidFill>
              </a:rPr>
              <a:t>3. A </a:t>
            </a:r>
            <a:r>
              <a:rPr lang="en-US" sz="2400" dirty="0">
                <a:solidFill>
                  <a:schemeClr val="bg2">
                    <a:lumMod val="25000"/>
                  </a:schemeClr>
                </a:solidFill>
              </a:rPr>
              <a:t>strong </a:t>
            </a:r>
            <a:r>
              <a:rPr lang="en-US" sz="2400" dirty="0" smtClean="0">
                <a:solidFill>
                  <a:schemeClr val="bg2">
                    <a:lumMod val="25000"/>
                  </a:schemeClr>
                </a:solidFill>
              </a:rPr>
              <a:t>approach to </a:t>
            </a:r>
            <a:r>
              <a:rPr lang="en-US" sz="2400" dirty="0">
                <a:solidFill>
                  <a:schemeClr val="bg2">
                    <a:lumMod val="25000"/>
                  </a:schemeClr>
                </a:solidFill>
              </a:rPr>
              <a:t>work within the parameters of </a:t>
            </a:r>
            <a:r>
              <a:rPr lang="en-US" sz="2400" b="1" dirty="0" smtClean="0">
                <a:solidFill>
                  <a:schemeClr val="bg2">
                    <a:lumMod val="25000"/>
                  </a:schemeClr>
                </a:solidFill>
              </a:rPr>
              <a:t>EFFECTIVENESS</a:t>
            </a:r>
            <a:r>
              <a:rPr lang="en-US" sz="2400" dirty="0" smtClean="0">
                <a:solidFill>
                  <a:schemeClr val="bg2">
                    <a:lumMod val="25000"/>
                  </a:schemeClr>
                </a:solidFill>
              </a:rPr>
              <a:t> and</a:t>
            </a:r>
            <a:r>
              <a:rPr lang="en-US" sz="2400" b="1" dirty="0" smtClean="0">
                <a:solidFill>
                  <a:schemeClr val="bg2">
                    <a:lumMod val="25000"/>
                  </a:schemeClr>
                </a:solidFill>
              </a:rPr>
              <a:t> EFFICIENCY</a:t>
            </a:r>
            <a:r>
              <a:rPr lang="en-US" sz="2400" dirty="0" smtClean="0">
                <a:solidFill>
                  <a:schemeClr val="bg2">
                    <a:lumMod val="25000"/>
                  </a:schemeClr>
                </a:solidFill>
              </a:rPr>
              <a:t>, as a company</a:t>
            </a:r>
            <a:r>
              <a:rPr lang="en-US" sz="2400" dirty="0">
                <a:solidFill>
                  <a:schemeClr val="bg2">
                    <a:lumMod val="25000"/>
                  </a:schemeClr>
                </a:solidFill>
              </a:rPr>
              <a:t>, </a:t>
            </a:r>
            <a:r>
              <a:rPr lang="en-US" sz="2400" dirty="0" smtClean="0">
                <a:solidFill>
                  <a:schemeClr val="bg2">
                    <a:lumMod val="25000"/>
                  </a:schemeClr>
                </a:solidFill>
              </a:rPr>
              <a:t>the most relevant requirement </a:t>
            </a:r>
            <a:r>
              <a:rPr lang="en-US" sz="2400" dirty="0">
                <a:solidFill>
                  <a:schemeClr val="bg2">
                    <a:lumMod val="25000"/>
                  </a:schemeClr>
                </a:solidFill>
              </a:rPr>
              <a:t>to </a:t>
            </a:r>
            <a:r>
              <a:rPr lang="en-US" sz="2400" dirty="0" smtClean="0">
                <a:solidFill>
                  <a:schemeClr val="bg2">
                    <a:lumMod val="25000"/>
                  </a:schemeClr>
                </a:solidFill>
              </a:rPr>
              <a:t>be </a:t>
            </a:r>
            <a:r>
              <a:rPr lang="en-US" sz="2400" b="1" dirty="0" smtClean="0">
                <a:solidFill>
                  <a:schemeClr val="bg2">
                    <a:lumMod val="25000"/>
                  </a:schemeClr>
                </a:solidFill>
              </a:rPr>
              <a:t>COMPETITIVE</a:t>
            </a:r>
            <a:r>
              <a:rPr lang="en-US" sz="2400" dirty="0" smtClean="0">
                <a:solidFill>
                  <a:schemeClr val="bg2">
                    <a:lumMod val="25000"/>
                  </a:schemeClr>
                </a:solidFill>
              </a:rPr>
              <a:t> on </a:t>
            </a:r>
            <a:r>
              <a:rPr lang="en-US" sz="2400" dirty="0">
                <a:solidFill>
                  <a:schemeClr val="bg2">
                    <a:lumMod val="25000"/>
                  </a:schemeClr>
                </a:solidFill>
              </a:rPr>
              <a:t>the </a:t>
            </a:r>
            <a:r>
              <a:rPr lang="en-US" sz="2400" dirty="0" smtClean="0">
                <a:solidFill>
                  <a:schemeClr val="bg2">
                    <a:lumMod val="25000"/>
                  </a:schemeClr>
                </a:solidFill>
              </a:rPr>
              <a:t>market.</a:t>
            </a:r>
            <a:endParaRPr lang="en-US" sz="2400" dirty="0">
              <a:solidFill>
                <a:schemeClr val="bg2">
                  <a:lumMod val="25000"/>
                </a:schemeClr>
              </a:solidFill>
            </a:endParaRPr>
          </a:p>
        </p:txBody>
      </p:sp>
      <p:sp>
        <p:nvSpPr>
          <p:cNvPr id="32" name="Rectangle 31"/>
          <p:cNvSpPr/>
          <p:nvPr/>
        </p:nvSpPr>
        <p:spPr>
          <a:xfrm>
            <a:off x="395536" y="260648"/>
            <a:ext cx="8352928" cy="1384995"/>
          </a:xfrm>
          <a:prstGeom prst="rect">
            <a:avLst/>
          </a:prstGeom>
        </p:spPr>
        <p:txBody>
          <a:bodyPr wrap="square">
            <a:spAutoFit/>
          </a:bodyPr>
          <a:lstStyle/>
          <a:p>
            <a:pPr algn="ctr"/>
            <a:r>
              <a:rPr lang="en-US" sz="2800" b="1" dirty="0" smtClean="0">
                <a:solidFill>
                  <a:schemeClr val="bg2">
                    <a:lumMod val="25000"/>
                  </a:schemeClr>
                </a:solidFill>
                <a:effectLst>
                  <a:outerShdw blurRad="38100" dist="38100" dir="2700000" algn="tl">
                    <a:srgbClr val="000000">
                      <a:alpha val="43137"/>
                    </a:srgbClr>
                  </a:outerShdw>
                </a:effectLst>
              </a:rPr>
              <a:t>Italian Chambers of Commerce Worldwide have a great added value for being primarily bilateral associations and for having:</a:t>
            </a:r>
            <a:endParaRPr lang="en-US" sz="2000" b="1" dirty="0">
              <a:solidFill>
                <a:schemeClr val="bg2">
                  <a:lumMod val="25000"/>
                </a:schemeClr>
              </a:solidFill>
              <a:effectLst>
                <a:outerShdw blurRad="38100" dist="38100" dir="2700000" algn="tl">
                  <a:srgbClr val="000000">
                    <a:alpha val="43137"/>
                  </a:srgbClr>
                </a:outerShdw>
              </a:effectLst>
            </a:endParaRPr>
          </a:p>
        </p:txBody>
      </p:sp>
      <p:pic>
        <p:nvPicPr>
          <p:cNvPr id="7" name="Picture 4" descr="C:\Documents and Settings\user\Desktop\GRAFICA\CAMERA_logo_simple_01.png"/>
          <p:cNvPicPr>
            <a:picLocks noChangeAspect="1" noChangeArrowheads="1"/>
          </p:cNvPicPr>
          <p:nvPr/>
        </p:nvPicPr>
        <p:blipFill>
          <a:blip r:embed="rId2" cstate="print"/>
          <a:srcRect/>
          <a:stretch>
            <a:fillRect/>
          </a:stretch>
        </p:blipFill>
        <p:spPr bwMode="auto">
          <a:xfrm>
            <a:off x="71407" y="5688118"/>
            <a:ext cx="1714512" cy="1027030"/>
          </a:xfrm>
          <a:prstGeom prst="rect">
            <a:avLst/>
          </a:prstGeom>
          <a:noFill/>
        </p:spPr>
      </p:pic>
      <p:sp>
        <p:nvSpPr>
          <p:cNvPr id="8" name="ZoneTexte 9"/>
          <p:cNvSpPr txBox="1"/>
          <p:nvPr/>
        </p:nvSpPr>
        <p:spPr>
          <a:xfrm>
            <a:off x="1907704" y="5949280"/>
            <a:ext cx="4862343" cy="769441"/>
          </a:xfrm>
          <a:prstGeom prst="rect">
            <a:avLst/>
          </a:prstGeom>
          <a:noFill/>
        </p:spPr>
        <p:txBody>
          <a:bodyPr wrap="square" rtlCol="0">
            <a:spAutoFit/>
          </a:bodyPr>
          <a:lstStyle/>
          <a:p>
            <a:pPr algn="just"/>
            <a:r>
              <a:rPr lang="en-US" sz="1100" i="1" dirty="0" smtClean="0">
                <a:solidFill>
                  <a:srgbClr val="002060"/>
                </a:solidFill>
                <a:latin typeface="Calibri" pitchFamily="34" charset="0"/>
              </a:rPr>
              <a:t>Founded in 2003 and recognized by Italian Government in law no.518/70</a:t>
            </a:r>
            <a:endParaRPr lang="en-US" sz="1100" dirty="0" smtClean="0">
              <a:solidFill>
                <a:srgbClr val="002060"/>
              </a:solidFill>
              <a:latin typeface="Calibri" pitchFamily="34" charset="0"/>
            </a:endParaRPr>
          </a:p>
          <a:p>
            <a:pPr algn="just"/>
            <a:r>
              <a:rPr lang="en-US" sz="1100" i="1" dirty="0" smtClean="0">
                <a:solidFill>
                  <a:srgbClr val="002060"/>
                </a:solidFill>
                <a:latin typeface="Calibri" pitchFamily="34" charset="0"/>
              </a:rPr>
              <a:t> Member of the Association of Italian Chambers of Commerce Abroad</a:t>
            </a:r>
            <a:endParaRPr lang="en-US" sz="1100" dirty="0" smtClean="0">
              <a:solidFill>
                <a:srgbClr val="002060"/>
              </a:solidFill>
              <a:latin typeface="Calibri" pitchFamily="34" charset="0"/>
            </a:endParaRPr>
          </a:p>
          <a:p>
            <a:pPr algn="just"/>
            <a:r>
              <a:rPr lang="bg-BG" sz="1100" i="1" dirty="0" smtClean="0">
                <a:solidFill>
                  <a:srgbClr val="002060"/>
                </a:solidFill>
                <a:latin typeface="Calibri" pitchFamily="34" charset="0"/>
              </a:rPr>
              <a:t>Bul. Knyaghinya Maria Luisa, 2,</a:t>
            </a:r>
            <a:r>
              <a:rPr lang="bg-BG" sz="1100" dirty="0" smtClean="0">
                <a:solidFill>
                  <a:srgbClr val="002060"/>
                </a:solidFill>
                <a:latin typeface="Calibri" pitchFamily="34" charset="0"/>
              </a:rPr>
              <a:t> </a:t>
            </a:r>
            <a:r>
              <a:rPr lang="bg-BG" sz="1100" i="1" dirty="0" smtClean="0">
                <a:solidFill>
                  <a:srgbClr val="002060"/>
                </a:solidFill>
                <a:latin typeface="Calibri" pitchFamily="34" charset="0"/>
              </a:rPr>
              <a:t>Business Center TZUM</a:t>
            </a:r>
            <a:r>
              <a:rPr lang="it-IT" sz="1100" i="1" dirty="0" smtClean="0">
                <a:solidFill>
                  <a:srgbClr val="002060"/>
                </a:solidFill>
                <a:latin typeface="Calibri" pitchFamily="34" charset="0"/>
              </a:rPr>
              <a:t>, fl</a:t>
            </a:r>
            <a:r>
              <a:rPr lang="bg-BG" sz="1100" i="1" dirty="0" smtClean="0">
                <a:solidFill>
                  <a:srgbClr val="002060"/>
                </a:solidFill>
                <a:latin typeface="Calibri" pitchFamily="34" charset="0"/>
              </a:rPr>
              <a:t>.5 </a:t>
            </a:r>
            <a:endParaRPr lang="it-IT" sz="1100" i="1" dirty="0" smtClean="0">
              <a:solidFill>
                <a:srgbClr val="002060"/>
              </a:solidFill>
              <a:latin typeface="Calibri" pitchFamily="34" charset="0"/>
            </a:endParaRPr>
          </a:p>
          <a:p>
            <a:pPr algn="just"/>
            <a:r>
              <a:rPr lang="bg-BG" sz="1100" i="1" dirty="0" smtClean="0">
                <a:solidFill>
                  <a:srgbClr val="002060"/>
                </a:solidFill>
                <a:latin typeface="Calibri" pitchFamily="34" charset="0"/>
              </a:rPr>
              <a:t>Sofia 1000 – </a:t>
            </a:r>
            <a:r>
              <a:rPr lang="it-IT" sz="1100" i="1" dirty="0" smtClean="0">
                <a:solidFill>
                  <a:srgbClr val="002060"/>
                </a:solidFill>
                <a:latin typeface="Calibri" pitchFamily="34" charset="0"/>
              </a:rPr>
              <a:t>B</a:t>
            </a:r>
            <a:r>
              <a:rPr lang="bg-BG" sz="1100" i="1" dirty="0" smtClean="0">
                <a:solidFill>
                  <a:srgbClr val="002060"/>
                </a:solidFill>
                <a:latin typeface="Calibri" pitchFamily="34" charset="0"/>
              </a:rPr>
              <a:t>ulgaria</a:t>
            </a:r>
            <a:r>
              <a:rPr lang="it-IT" sz="1100" i="1" dirty="0" smtClean="0">
                <a:solidFill>
                  <a:srgbClr val="002060"/>
                </a:solidFill>
                <a:latin typeface="Calibri" pitchFamily="34" charset="0"/>
              </a:rPr>
              <a:t>  </a:t>
            </a:r>
            <a:r>
              <a:rPr lang="bg-BG" sz="1100" i="1" dirty="0" smtClean="0">
                <a:solidFill>
                  <a:srgbClr val="002060"/>
                </a:solidFill>
                <a:latin typeface="Calibri" pitchFamily="34" charset="0"/>
              </a:rPr>
              <a:t>www.camcomit.bg</a:t>
            </a:r>
            <a:endParaRPr lang="en-US" sz="1100" dirty="0">
              <a:solidFill>
                <a:srgbClr val="002060"/>
              </a:solidFill>
              <a:latin typeface="Calibri" pitchFamily="34" charset="0"/>
            </a:endParaRPr>
          </a:p>
        </p:txBody>
      </p:sp>
    </p:spTree>
    <p:extLst>
      <p:ext uri="{BB962C8B-B14F-4D97-AF65-F5344CB8AC3E}">
        <p14:creationId xmlns="" xmlns:p14="http://schemas.microsoft.com/office/powerpoint/2010/main" val="4077188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19EA957-19DF-4C39-9A12-EC610F2CF8F8}" type="slidenum">
              <a:rPr lang="fr-FR" smtClean="0"/>
              <a:pPr/>
              <a:t>9</a:t>
            </a:fld>
            <a:endParaRPr lang="fr-FR"/>
          </a:p>
        </p:txBody>
      </p:sp>
      <p:sp>
        <p:nvSpPr>
          <p:cNvPr id="3" name="Content Placeholder 2"/>
          <p:cNvSpPr>
            <a:spLocks noGrp="1"/>
          </p:cNvSpPr>
          <p:nvPr>
            <p:ph sz="quarter" idx="13"/>
          </p:nvPr>
        </p:nvSpPr>
        <p:spPr>
          <a:xfrm>
            <a:off x="467544" y="116632"/>
            <a:ext cx="8229600" cy="5721499"/>
          </a:xfrm>
        </p:spPr>
        <p:txBody>
          <a:bodyPr/>
          <a:lstStyle/>
          <a:p>
            <a:pPr marL="0" indent="0" algn="ctr">
              <a:buNone/>
            </a:pPr>
            <a:r>
              <a:rPr lang="it-IT" sz="2800" dirty="0" smtClean="0">
                <a:solidFill>
                  <a:schemeClr val="bg2">
                    <a:lumMod val="25000"/>
                  </a:schemeClr>
                </a:solidFill>
                <a:effectLst>
                  <a:outerShdw blurRad="38100" dist="38100" dir="2700000" algn="tl">
                    <a:srgbClr val="000000">
                      <a:alpha val="43137"/>
                    </a:srgbClr>
                  </a:outerShdw>
                </a:effectLst>
              </a:rPr>
              <a:t>Three </a:t>
            </a:r>
            <a:r>
              <a:rPr lang="it-IT" sz="2800" dirty="0" err="1" smtClean="0">
                <a:solidFill>
                  <a:schemeClr val="bg2">
                    <a:lumMod val="25000"/>
                  </a:schemeClr>
                </a:solidFill>
                <a:effectLst>
                  <a:outerShdw blurRad="38100" dist="38100" dir="2700000" algn="tl">
                    <a:srgbClr val="000000">
                      <a:alpha val="43137"/>
                    </a:srgbClr>
                  </a:outerShdw>
                </a:effectLst>
              </a:rPr>
              <a:t>Main</a:t>
            </a:r>
            <a:r>
              <a:rPr lang="it-IT" sz="2800" dirty="0" smtClean="0">
                <a:solidFill>
                  <a:schemeClr val="bg2">
                    <a:lumMod val="25000"/>
                  </a:schemeClr>
                </a:solidFill>
                <a:effectLst>
                  <a:outerShdw blurRad="38100" dist="38100" dir="2700000" algn="tl">
                    <a:srgbClr val="000000">
                      <a:alpha val="43137"/>
                    </a:srgbClr>
                  </a:outerShdw>
                </a:effectLst>
              </a:rPr>
              <a:t> </a:t>
            </a:r>
            <a:r>
              <a:rPr lang="it-IT" sz="2800" dirty="0" err="1" smtClean="0">
                <a:solidFill>
                  <a:schemeClr val="bg2">
                    <a:lumMod val="25000"/>
                  </a:schemeClr>
                </a:solidFill>
                <a:effectLst>
                  <a:outerShdw blurRad="38100" dist="38100" dir="2700000" algn="tl">
                    <a:srgbClr val="000000">
                      <a:alpha val="43137"/>
                    </a:srgbClr>
                  </a:outerShdw>
                </a:effectLst>
              </a:rPr>
              <a:t>Departments</a:t>
            </a:r>
            <a:r>
              <a:rPr lang="it-IT" sz="2800" dirty="0" smtClean="0">
                <a:solidFill>
                  <a:schemeClr val="bg2">
                    <a:lumMod val="25000"/>
                  </a:schemeClr>
                </a:solidFill>
                <a:effectLst>
                  <a:outerShdw blurRad="38100" dist="38100" dir="2700000" algn="tl">
                    <a:srgbClr val="000000">
                      <a:alpha val="43137"/>
                    </a:srgbClr>
                  </a:outerShdw>
                </a:effectLst>
              </a:rPr>
              <a:t> </a:t>
            </a:r>
            <a:r>
              <a:rPr lang="it-IT" sz="2800" dirty="0" err="1" smtClean="0">
                <a:solidFill>
                  <a:schemeClr val="bg2">
                    <a:lumMod val="25000"/>
                  </a:schemeClr>
                </a:solidFill>
                <a:effectLst>
                  <a:outerShdw blurRad="38100" dist="38100" dir="2700000" algn="tl">
                    <a:srgbClr val="000000">
                      <a:alpha val="43137"/>
                    </a:srgbClr>
                  </a:outerShdw>
                </a:effectLst>
              </a:rPr>
              <a:t>within</a:t>
            </a:r>
            <a:r>
              <a:rPr lang="it-IT" sz="2800" dirty="0" smtClean="0">
                <a:solidFill>
                  <a:schemeClr val="bg2">
                    <a:lumMod val="25000"/>
                  </a:schemeClr>
                </a:solidFill>
                <a:effectLst>
                  <a:outerShdw blurRad="38100" dist="38100" dir="2700000" algn="tl">
                    <a:srgbClr val="000000">
                      <a:alpha val="43137"/>
                    </a:srgbClr>
                  </a:outerShdw>
                </a:effectLst>
              </a:rPr>
              <a:t> ICCB</a:t>
            </a:r>
          </a:p>
          <a:p>
            <a:pPr marL="0" indent="0">
              <a:buNone/>
            </a:pPr>
            <a:endParaRPr lang="en-US" dirty="0"/>
          </a:p>
        </p:txBody>
      </p:sp>
      <p:graphicFrame>
        <p:nvGraphicFramePr>
          <p:cNvPr id="14" name="Diagram 13"/>
          <p:cNvGraphicFramePr/>
          <p:nvPr>
            <p:extLst>
              <p:ext uri="{D42A27DB-BD31-4B8C-83A1-F6EECF244321}">
                <p14:modId xmlns="" xmlns:p14="http://schemas.microsoft.com/office/powerpoint/2010/main" val="3451965544"/>
              </p:ext>
            </p:extLst>
          </p:nvPr>
        </p:nvGraphicFramePr>
        <p:xfrm>
          <a:off x="395536" y="764704"/>
          <a:ext cx="828092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ZoneTexte 9"/>
          <p:cNvSpPr txBox="1"/>
          <p:nvPr/>
        </p:nvSpPr>
        <p:spPr>
          <a:xfrm>
            <a:off x="1475656" y="5971927"/>
            <a:ext cx="4862343" cy="769441"/>
          </a:xfrm>
          <a:prstGeom prst="rect">
            <a:avLst/>
          </a:prstGeom>
          <a:noFill/>
        </p:spPr>
        <p:txBody>
          <a:bodyPr wrap="square" rtlCol="0">
            <a:spAutoFit/>
          </a:bodyPr>
          <a:lstStyle/>
          <a:p>
            <a:pPr algn="just"/>
            <a:r>
              <a:rPr lang="en-US" sz="1100" i="1" dirty="0" smtClean="0">
                <a:solidFill>
                  <a:srgbClr val="002060"/>
                </a:solidFill>
                <a:latin typeface="Calibri" pitchFamily="34" charset="0"/>
              </a:rPr>
              <a:t>Founded in 2003 and recognized by Italian Government in law no.518/70</a:t>
            </a:r>
            <a:endParaRPr lang="en-US" sz="1100" dirty="0" smtClean="0">
              <a:solidFill>
                <a:srgbClr val="002060"/>
              </a:solidFill>
              <a:latin typeface="Calibri" pitchFamily="34" charset="0"/>
            </a:endParaRPr>
          </a:p>
          <a:p>
            <a:pPr algn="just"/>
            <a:r>
              <a:rPr lang="en-US" sz="1100" i="1" dirty="0" smtClean="0">
                <a:solidFill>
                  <a:srgbClr val="002060"/>
                </a:solidFill>
                <a:latin typeface="Calibri" pitchFamily="34" charset="0"/>
              </a:rPr>
              <a:t> Member of the Association of Italian Chambers of Commerce Abroad</a:t>
            </a:r>
            <a:endParaRPr lang="en-US" sz="1100" dirty="0" smtClean="0">
              <a:solidFill>
                <a:srgbClr val="002060"/>
              </a:solidFill>
              <a:latin typeface="Calibri" pitchFamily="34" charset="0"/>
            </a:endParaRPr>
          </a:p>
          <a:p>
            <a:pPr algn="just"/>
            <a:r>
              <a:rPr lang="bg-BG" sz="1100" i="1" dirty="0" smtClean="0">
                <a:solidFill>
                  <a:srgbClr val="002060"/>
                </a:solidFill>
                <a:latin typeface="Calibri" pitchFamily="34" charset="0"/>
              </a:rPr>
              <a:t>Bul. Knyaghinya Maria Luisa, 2,</a:t>
            </a:r>
            <a:r>
              <a:rPr lang="bg-BG" sz="1100" dirty="0" smtClean="0">
                <a:solidFill>
                  <a:srgbClr val="002060"/>
                </a:solidFill>
                <a:latin typeface="Calibri" pitchFamily="34" charset="0"/>
              </a:rPr>
              <a:t> </a:t>
            </a:r>
            <a:r>
              <a:rPr lang="bg-BG" sz="1100" i="1" dirty="0" smtClean="0">
                <a:solidFill>
                  <a:srgbClr val="002060"/>
                </a:solidFill>
                <a:latin typeface="Calibri" pitchFamily="34" charset="0"/>
              </a:rPr>
              <a:t>Business Center TZUM</a:t>
            </a:r>
            <a:r>
              <a:rPr lang="it-IT" sz="1100" i="1" dirty="0" smtClean="0">
                <a:solidFill>
                  <a:srgbClr val="002060"/>
                </a:solidFill>
                <a:latin typeface="Calibri" pitchFamily="34" charset="0"/>
              </a:rPr>
              <a:t>, fl</a:t>
            </a:r>
            <a:r>
              <a:rPr lang="bg-BG" sz="1100" i="1" dirty="0" smtClean="0">
                <a:solidFill>
                  <a:srgbClr val="002060"/>
                </a:solidFill>
                <a:latin typeface="Calibri" pitchFamily="34" charset="0"/>
              </a:rPr>
              <a:t>.5 </a:t>
            </a:r>
            <a:endParaRPr lang="it-IT" sz="1100" i="1" dirty="0" smtClean="0">
              <a:solidFill>
                <a:srgbClr val="002060"/>
              </a:solidFill>
              <a:latin typeface="Calibri" pitchFamily="34" charset="0"/>
            </a:endParaRPr>
          </a:p>
          <a:p>
            <a:pPr algn="just"/>
            <a:r>
              <a:rPr lang="bg-BG" sz="1100" i="1" dirty="0" smtClean="0">
                <a:solidFill>
                  <a:srgbClr val="002060"/>
                </a:solidFill>
                <a:latin typeface="Calibri" pitchFamily="34" charset="0"/>
              </a:rPr>
              <a:t>Sofia 1000 – </a:t>
            </a:r>
            <a:r>
              <a:rPr lang="it-IT" sz="1100" i="1" dirty="0" smtClean="0">
                <a:solidFill>
                  <a:srgbClr val="002060"/>
                </a:solidFill>
                <a:latin typeface="Calibri" pitchFamily="34" charset="0"/>
              </a:rPr>
              <a:t>B</a:t>
            </a:r>
            <a:r>
              <a:rPr lang="bg-BG" sz="1100" i="1" dirty="0" smtClean="0">
                <a:solidFill>
                  <a:srgbClr val="002060"/>
                </a:solidFill>
                <a:latin typeface="Calibri" pitchFamily="34" charset="0"/>
              </a:rPr>
              <a:t>ulgaria</a:t>
            </a:r>
            <a:r>
              <a:rPr lang="it-IT" sz="1100" i="1" dirty="0" smtClean="0">
                <a:solidFill>
                  <a:srgbClr val="002060"/>
                </a:solidFill>
                <a:latin typeface="Calibri" pitchFamily="34" charset="0"/>
              </a:rPr>
              <a:t>  </a:t>
            </a:r>
            <a:r>
              <a:rPr lang="bg-BG" sz="1100" i="1" dirty="0" smtClean="0">
                <a:solidFill>
                  <a:srgbClr val="002060"/>
                </a:solidFill>
                <a:latin typeface="Calibri" pitchFamily="34" charset="0"/>
              </a:rPr>
              <a:t>www.camcomit.bg</a:t>
            </a:r>
            <a:endParaRPr lang="en-US" sz="1100" dirty="0">
              <a:solidFill>
                <a:srgbClr val="002060"/>
              </a:solidFill>
              <a:latin typeface="Calibri" pitchFamily="34" charset="0"/>
            </a:endParaRPr>
          </a:p>
        </p:txBody>
      </p:sp>
      <p:pic>
        <p:nvPicPr>
          <p:cNvPr id="8" name="Picture 4" descr="C:\Documents and Settings\user\Desktop\GRAFICA\CAMERA_logo_simple_01.png"/>
          <p:cNvPicPr>
            <a:picLocks noChangeAspect="1" noChangeArrowheads="1"/>
          </p:cNvPicPr>
          <p:nvPr/>
        </p:nvPicPr>
        <p:blipFill>
          <a:blip r:embed="rId7" cstate="print"/>
          <a:srcRect/>
          <a:stretch>
            <a:fillRect/>
          </a:stretch>
        </p:blipFill>
        <p:spPr bwMode="auto">
          <a:xfrm>
            <a:off x="143415" y="5949280"/>
            <a:ext cx="1332241" cy="798042"/>
          </a:xfrm>
          <a:prstGeom prst="rect">
            <a:avLst/>
          </a:prstGeom>
          <a:noFill/>
        </p:spPr>
      </p:pic>
    </p:spTree>
    <p:extLst>
      <p:ext uri="{BB962C8B-B14F-4D97-AF65-F5344CB8AC3E}">
        <p14:creationId xmlns="" xmlns:p14="http://schemas.microsoft.com/office/powerpoint/2010/main" val="3956467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19EA957-19DF-4C39-9A12-EC610F2CF8F8}" type="slidenum">
              <a:rPr lang="fr-FR" smtClean="0"/>
              <a:pPr/>
              <a:t>10</a:t>
            </a:fld>
            <a:endParaRPr lang="fr-FR"/>
          </a:p>
        </p:txBody>
      </p:sp>
      <p:sp>
        <p:nvSpPr>
          <p:cNvPr id="6" name="ZoneTexte 7"/>
          <p:cNvSpPr txBox="1"/>
          <p:nvPr/>
        </p:nvSpPr>
        <p:spPr>
          <a:xfrm>
            <a:off x="451060" y="228407"/>
            <a:ext cx="8156238" cy="1200329"/>
          </a:xfrm>
          <a:prstGeom prst="rect">
            <a:avLst/>
          </a:prstGeom>
          <a:ln>
            <a:solidFill>
              <a:srgbClr val="00206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smtClean="0">
                <a:solidFill>
                  <a:srgbClr val="002060"/>
                </a:solidFill>
              </a:rPr>
              <a:t>“Business opportunities "  Area </a:t>
            </a:r>
            <a:r>
              <a:rPr lang="en-US" dirty="0" smtClean="0">
                <a:solidFill>
                  <a:srgbClr val="002060"/>
                </a:solidFill>
              </a:rPr>
              <a:t>is the most important  field for </a:t>
            </a:r>
            <a:r>
              <a:rPr lang="en-US" b="1" dirty="0" smtClean="0">
                <a:solidFill>
                  <a:srgbClr val="00B050"/>
                </a:solidFill>
              </a:rPr>
              <a:t>SUPPORTING INTERNATIONALIZATION</a:t>
            </a:r>
            <a:r>
              <a:rPr lang="en-US" dirty="0" smtClean="0">
                <a:solidFill>
                  <a:srgbClr val="002060"/>
                </a:solidFill>
              </a:rPr>
              <a:t> as it includes  projects aimed at </a:t>
            </a:r>
            <a:r>
              <a:rPr lang="en-US" b="1" i="1" dirty="0" smtClean="0">
                <a:solidFill>
                  <a:srgbClr val="002060"/>
                </a:solidFill>
              </a:rPr>
              <a:t>networking Italian and Bulgarian companies</a:t>
            </a:r>
            <a:r>
              <a:rPr lang="en-US" dirty="0" smtClean="0">
                <a:solidFill>
                  <a:srgbClr val="002060"/>
                </a:solidFill>
              </a:rPr>
              <a:t>, whatever are the methods used and the workplace.</a:t>
            </a:r>
            <a:r>
              <a:rPr lang="fr-FR" dirty="0" smtClean="0">
                <a:solidFill>
                  <a:srgbClr val="002060"/>
                </a:solidFill>
              </a:rPr>
              <a:t> </a:t>
            </a:r>
          </a:p>
        </p:txBody>
      </p:sp>
      <p:grpSp>
        <p:nvGrpSpPr>
          <p:cNvPr id="7" name="Groupe 12"/>
          <p:cNvGrpSpPr/>
          <p:nvPr/>
        </p:nvGrpSpPr>
        <p:grpSpPr>
          <a:xfrm>
            <a:off x="4712626" y="4343444"/>
            <a:ext cx="1859638" cy="1800200"/>
            <a:chOff x="7050015" y="-57353"/>
            <a:chExt cx="1859638" cy="1800200"/>
          </a:xfrm>
          <a:scene3d>
            <a:camera prst="orthographicFront">
              <a:rot lat="0" lon="0" rev="0"/>
            </a:camera>
            <a:lightRig rig="contrasting" dir="t">
              <a:rot lat="0" lon="0" rev="1200000"/>
            </a:lightRig>
          </a:scene3d>
        </p:grpSpPr>
        <p:sp>
          <p:nvSpPr>
            <p:cNvPr id="8" name="Rectangle à coins arrondis 13"/>
            <p:cNvSpPr/>
            <p:nvPr/>
          </p:nvSpPr>
          <p:spPr>
            <a:xfrm>
              <a:off x="7050015" y="-57353"/>
              <a:ext cx="1859638" cy="1793915"/>
            </a:xfrm>
            <a:prstGeom prst="roundRect">
              <a:avLst/>
            </a:prstGeom>
          </p:spPr>
          <p:style>
            <a:lnRef idx="2">
              <a:schemeClr val="accent2"/>
            </a:lnRef>
            <a:fillRef idx="1">
              <a:schemeClr val="lt1"/>
            </a:fillRef>
            <a:effectRef idx="0">
              <a:schemeClr val="accent2"/>
            </a:effectRef>
            <a:fontRef idx="minor">
              <a:schemeClr val="dk1"/>
            </a:fontRef>
          </p:style>
        </p:sp>
        <p:sp>
          <p:nvSpPr>
            <p:cNvPr id="9" name="Rectangle 8"/>
            <p:cNvSpPr/>
            <p:nvPr/>
          </p:nvSpPr>
          <p:spPr>
            <a:xfrm>
              <a:off x="7143917" y="64769"/>
              <a:ext cx="1678078" cy="1678078"/>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dirty="0" smtClean="0">
                  <a:solidFill>
                    <a:srgbClr val="002060"/>
                  </a:solidFill>
                </a:rPr>
                <a:t>Economic </a:t>
              </a:r>
              <a:r>
                <a:rPr lang="en-US" sz="1300" dirty="0" smtClean="0">
                  <a:solidFill>
                    <a:srgbClr val="002060"/>
                  </a:solidFill>
                </a:rPr>
                <a:t>and</a:t>
              </a:r>
              <a:r>
                <a:rPr lang="en-US" sz="1300" b="1" dirty="0" smtClean="0">
                  <a:solidFill>
                    <a:srgbClr val="002060"/>
                  </a:solidFill>
                </a:rPr>
                <a:t> trade missions </a:t>
              </a:r>
              <a:r>
                <a:rPr lang="en-US" sz="1300" dirty="0" smtClean="0">
                  <a:solidFill>
                    <a:srgbClr val="002060"/>
                  </a:solidFill>
                </a:rPr>
                <a:t>in Italy and Bulgaria</a:t>
              </a:r>
            </a:p>
          </p:txBody>
        </p:sp>
      </p:grpSp>
      <p:grpSp>
        <p:nvGrpSpPr>
          <p:cNvPr id="10" name="Groupe 15"/>
          <p:cNvGrpSpPr/>
          <p:nvPr/>
        </p:nvGrpSpPr>
        <p:grpSpPr>
          <a:xfrm>
            <a:off x="2498048" y="4357694"/>
            <a:ext cx="1859638" cy="1800200"/>
            <a:chOff x="7050015" y="-57353"/>
            <a:chExt cx="1859638" cy="1800200"/>
          </a:xfrm>
          <a:scene3d>
            <a:camera prst="orthographicFront">
              <a:rot lat="0" lon="0" rev="0"/>
            </a:camera>
            <a:lightRig rig="contrasting" dir="t">
              <a:rot lat="0" lon="0" rev="1200000"/>
            </a:lightRig>
          </a:scene3d>
        </p:grpSpPr>
        <p:sp>
          <p:nvSpPr>
            <p:cNvPr id="11" name="Rectangle à coins arrondis 16"/>
            <p:cNvSpPr/>
            <p:nvPr/>
          </p:nvSpPr>
          <p:spPr>
            <a:xfrm>
              <a:off x="7050015" y="-57353"/>
              <a:ext cx="1859638" cy="1793915"/>
            </a:xfrm>
            <a:prstGeom prst="roundRect">
              <a:avLst/>
            </a:prstGeom>
          </p:spPr>
          <p:style>
            <a:lnRef idx="2">
              <a:schemeClr val="accent2"/>
            </a:lnRef>
            <a:fillRef idx="1">
              <a:schemeClr val="lt1"/>
            </a:fillRef>
            <a:effectRef idx="0">
              <a:schemeClr val="accent2"/>
            </a:effectRef>
            <a:fontRef idx="minor">
              <a:schemeClr val="dk1"/>
            </a:fontRef>
          </p:style>
        </p:sp>
        <p:sp>
          <p:nvSpPr>
            <p:cNvPr id="12" name="Rectangle 11"/>
            <p:cNvSpPr/>
            <p:nvPr/>
          </p:nvSpPr>
          <p:spPr>
            <a:xfrm>
              <a:off x="7143917" y="64769"/>
              <a:ext cx="1678078" cy="1678078"/>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dirty="0" smtClean="0">
                  <a:solidFill>
                    <a:srgbClr val="002060"/>
                  </a:solidFill>
                </a:rPr>
                <a:t>Networking and business meetings</a:t>
              </a:r>
            </a:p>
          </p:txBody>
        </p:sp>
      </p:grpSp>
      <p:grpSp>
        <p:nvGrpSpPr>
          <p:cNvPr id="13" name="Groupe 18"/>
          <p:cNvGrpSpPr/>
          <p:nvPr/>
        </p:nvGrpSpPr>
        <p:grpSpPr>
          <a:xfrm>
            <a:off x="6855766" y="4343444"/>
            <a:ext cx="1859638" cy="1800200"/>
            <a:chOff x="7050015" y="-57353"/>
            <a:chExt cx="1859638" cy="1800200"/>
          </a:xfrm>
          <a:scene3d>
            <a:camera prst="orthographicFront">
              <a:rot lat="0" lon="0" rev="0"/>
            </a:camera>
            <a:lightRig rig="contrasting" dir="t">
              <a:rot lat="0" lon="0" rev="1200000"/>
            </a:lightRig>
          </a:scene3d>
        </p:grpSpPr>
        <p:sp>
          <p:nvSpPr>
            <p:cNvPr id="14" name="Rectangle à coins arrondis 19"/>
            <p:cNvSpPr/>
            <p:nvPr/>
          </p:nvSpPr>
          <p:spPr>
            <a:xfrm>
              <a:off x="7050015" y="-57353"/>
              <a:ext cx="1859638" cy="1793915"/>
            </a:xfrm>
            <a:prstGeom prst="roundRect">
              <a:avLst/>
            </a:prstGeom>
          </p:spPr>
          <p:style>
            <a:lnRef idx="2">
              <a:schemeClr val="accent2"/>
            </a:lnRef>
            <a:fillRef idx="1">
              <a:schemeClr val="lt1"/>
            </a:fillRef>
            <a:effectRef idx="0">
              <a:schemeClr val="accent2"/>
            </a:effectRef>
            <a:fontRef idx="minor">
              <a:schemeClr val="dk1"/>
            </a:fontRef>
          </p:style>
        </p:sp>
        <p:sp>
          <p:nvSpPr>
            <p:cNvPr id="15" name="Rectangle 14"/>
            <p:cNvSpPr/>
            <p:nvPr/>
          </p:nvSpPr>
          <p:spPr>
            <a:xfrm>
              <a:off x="7143917" y="64769"/>
              <a:ext cx="1678078" cy="1678078"/>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dirty="0" smtClean="0">
                  <a:solidFill>
                    <a:srgbClr val="002060"/>
                  </a:solidFill>
                </a:rPr>
                <a:t>Specific promotional initiatives</a:t>
              </a:r>
              <a:r>
                <a:rPr lang="en-US" sz="1300" dirty="0" smtClean="0">
                  <a:solidFill>
                    <a:srgbClr val="002060"/>
                  </a:solidFill>
                </a:rPr>
                <a:t> as fashion and cooking shows, wine-food tasting, etc.</a:t>
              </a:r>
            </a:p>
          </p:txBody>
        </p:sp>
      </p:grpSp>
      <p:grpSp>
        <p:nvGrpSpPr>
          <p:cNvPr id="16" name="Groupe 21"/>
          <p:cNvGrpSpPr/>
          <p:nvPr/>
        </p:nvGrpSpPr>
        <p:grpSpPr>
          <a:xfrm>
            <a:off x="357158" y="4414882"/>
            <a:ext cx="1859638" cy="1800200"/>
            <a:chOff x="7050015" y="-57353"/>
            <a:chExt cx="1859638" cy="1800200"/>
          </a:xfrm>
          <a:scene3d>
            <a:camera prst="orthographicFront">
              <a:rot lat="0" lon="0" rev="0"/>
            </a:camera>
            <a:lightRig rig="contrasting" dir="t">
              <a:rot lat="0" lon="0" rev="1200000"/>
            </a:lightRig>
          </a:scene3d>
        </p:grpSpPr>
        <p:sp>
          <p:nvSpPr>
            <p:cNvPr id="17" name="Rectangle à coins arrondis 22"/>
            <p:cNvSpPr/>
            <p:nvPr/>
          </p:nvSpPr>
          <p:spPr>
            <a:xfrm>
              <a:off x="7050015" y="-57353"/>
              <a:ext cx="1859638" cy="1793915"/>
            </a:xfrm>
            <a:prstGeom prst="roundRect">
              <a:avLst/>
            </a:prstGeom>
          </p:spPr>
          <p:style>
            <a:lnRef idx="2">
              <a:schemeClr val="accent2"/>
            </a:lnRef>
            <a:fillRef idx="1">
              <a:schemeClr val="lt1"/>
            </a:fillRef>
            <a:effectRef idx="0">
              <a:schemeClr val="accent2"/>
            </a:effectRef>
            <a:fontRef idx="minor">
              <a:schemeClr val="dk1"/>
            </a:fontRef>
          </p:style>
        </p:sp>
        <p:sp>
          <p:nvSpPr>
            <p:cNvPr id="18" name="Rectangle 17"/>
            <p:cNvSpPr/>
            <p:nvPr/>
          </p:nvSpPr>
          <p:spPr>
            <a:xfrm>
              <a:off x="7143917" y="64769"/>
              <a:ext cx="1678078" cy="1678078"/>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49530" tIns="49530" rIns="49530" bIns="49530" numCol="1" spcCol="1270" anchor="ctr" anchorCtr="0">
              <a:noAutofit/>
            </a:bodyPr>
            <a:lstStyle/>
            <a:p>
              <a:pPr algn="ctr" defTabSz="577850">
                <a:lnSpc>
                  <a:spcPct val="90000"/>
                </a:lnSpc>
                <a:spcBef>
                  <a:spcPct val="0"/>
                </a:spcBef>
                <a:spcAft>
                  <a:spcPct val="35000"/>
                </a:spcAft>
              </a:pPr>
              <a:r>
                <a:rPr lang="en-US" sz="1300" b="1" dirty="0" smtClean="0">
                  <a:solidFill>
                    <a:srgbClr val="002060"/>
                  </a:solidFill>
                </a:rPr>
                <a:t>Selection of buyers</a:t>
              </a:r>
            </a:p>
          </p:txBody>
        </p:sp>
      </p:grpSp>
      <p:grpSp>
        <p:nvGrpSpPr>
          <p:cNvPr id="19" name="Group 26"/>
          <p:cNvGrpSpPr/>
          <p:nvPr/>
        </p:nvGrpSpPr>
        <p:grpSpPr>
          <a:xfrm>
            <a:off x="304894" y="2162290"/>
            <a:ext cx="1909652" cy="1909652"/>
            <a:chOff x="2372813" y="465171"/>
            <a:chExt cx="1909652" cy="1909652"/>
          </a:xfrm>
          <a:scene3d>
            <a:camera prst="orthographicFront">
              <a:rot lat="0" lon="0" rev="0"/>
            </a:camera>
            <a:lightRig rig="contrasting" dir="t">
              <a:rot lat="0" lon="0" rev="1200000"/>
            </a:lightRig>
          </a:scene3d>
        </p:grpSpPr>
        <p:sp>
          <p:nvSpPr>
            <p:cNvPr id="20" name="Rounded Rectangle 19"/>
            <p:cNvSpPr/>
            <p:nvPr/>
          </p:nvSpPr>
          <p:spPr>
            <a:xfrm>
              <a:off x="2372813" y="465171"/>
              <a:ext cx="1909652" cy="1909652"/>
            </a:xfrm>
            <a:prstGeom prst="roundRect">
              <a:avLst/>
            </a:prstGeom>
            <a:sp3d contourW="19050" prstMaterial="metal">
              <a:bevelT w="88900" h="203200"/>
              <a:bevelB w="165100" h="254000"/>
            </a:sp3d>
          </p:spPr>
          <p:style>
            <a:lnRef idx="0">
              <a:schemeClr val="accent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1" name="Rounded Rectangle 4"/>
            <p:cNvSpPr/>
            <p:nvPr/>
          </p:nvSpPr>
          <p:spPr>
            <a:xfrm>
              <a:off x="2394597" y="558393"/>
              <a:ext cx="1723208" cy="1723208"/>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dirty="0" smtClean="0">
                  <a:solidFill>
                    <a:srgbClr val="002060"/>
                  </a:solidFill>
                </a:rPr>
                <a:t>Organization of: </a:t>
              </a:r>
              <a:r>
                <a:rPr lang="en-US" sz="1300" dirty="0" smtClean="0">
                  <a:solidFill>
                    <a:srgbClr val="002060"/>
                  </a:solidFill>
                </a:rPr>
                <a:t>independent Fairs and Exhibitions, institutional meetings, conferences, round tables and economic forums.</a:t>
              </a:r>
            </a:p>
          </p:txBody>
        </p:sp>
      </p:grpSp>
      <p:grpSp>
        <p:nvGrpSpPr>
          <p:cNvPr id="22" name="Group 29"/>
          <p:cNvGrpSpPr/>
          <p:nvPr/>
        </p:nvGrpSpPr>
        <p:grpSpPr>
          <a:xfrm>
            <a:off x="2428860" y="2162290"/>
            <a:ext cx="1909652" cy="1909652"/>
            <a:chOff x="4357924" y="465171"/>
            <a:chExt cx="1909652" cy="1909652"/>
          </a:xfrm>
          <a:scene3d>
            <a:camera prst="orthographicFront">
              <a:rot lat="0" lon="0" rev="0"/>
            </a:camera>
            <a:lightRig rig="contrasting" dir="t">
              <a:rot lat="0" lon="0" rev="1200000"/>
            </a:lightRig>
          </a:scene3d>
        </p:grpSpPr>
        <p:sp>
          <p:nvSpPr>
            <p:cNvPr id="23" name="Rounded Rectangle 22"/>
            <p:cNvSpPr/>
            <p:nvPr/>
          </p:nvSpPr>
          <p:spPr>
            <a:xfrm>
              <a:off x="4357924" y="465171"/>
              <a:ext cx="1909652" cy="1909652"/>
            </a:xfrm>
            <a:prstGeom prst="roundRect">
              <a:avLst/>
            </a:prstGeom>
            <a:sp3d contourW="19050" prstMaterial="metal">
              <a:bevelT w="88900" h="203200"/>
              <a:bevelB w="165100" h="254000"/>
            </a:sp3d>
          </p:spPr>
          <p:style>
            <a:lnRef idx="0">
              <a:schemeClr val="accent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4" name="Rounded Rectangle 4"/>
            <p:cNvSpPr/>
            <p:nvPr/>
          </p:nvSpPr>
          <p:spPr>
            <a:xfrm>
              <a:off x="4451146" y="558393"/>
              <a:ext cx="1723208" cy="1723208"/>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dirty="0" err="1" smtClean="0">
                  <a:solidFill>
                    <a:srgbClr val="002060"/>
                  </a:solidFill>
                </a:rPr>
                <a:t>Roadshow</a:t>
              </a:r>
              <a:r>
                <a:rPr lang="en-US" sz="1300" b="1" dirty="0" smtClean="0">
                  <a:solidFill>
                    <a:srgbClr val="002060"/>
                  </a:solidFill>
                </a:rPr>
                <a:t> of  Country Presentations</a:t>
              </a:r>
              <a:r>
                <a:rPr lang="en-US" sz="1300" dirty="0" smtClean="0">
                  <a:solidFill>
                    <a:srgbClr val="002060"/>
                  </a:solidFill>
                </a:rPr>
                <a:t> </a:t>
              </a:r>
            </a:p>
            <a:p>
              <a:pPr lvl="0" algn="ctr" defTabSz="577850">
                <a:lnSpc>
                  <a:spcPct val="90000"/>
                </a:lnSpc>
                <a:spcBef>
                  <a:spcPct val="0"/>
                </a:spcBef>
                <a:spcAft>
                  <a:spcPct val="35000"/>
                </a:spcAft>
              </a:pPr>
              <a:r>
                <a:rPr lang="en-US" sz="1300" i="1" dirty="0" smtClean="0">
                  <a:solidFill>
                    <a:srgbClr val="002060"/>
                  </a:solidFill>
                </a:rPr>
                <a:t>In 2014, Cagliari, Perugia and Milan hosted Country Presentation of Bulgaria.</a:t>
              </a:r>
            </a:p>
          </p:txBody>
        </p:sp>
      </p:grpSp>
      <p:grpSp>
        <p:nvGrpSpPr>
          <p:cNvPr id="25" name="Group 32"/>
          <p:cNvGrpSpPr/>
          <p:nvPr/>
        </p:nvGrpSpPr>
        <p:grpSpPr>
          <a:xfrm>
            <a:off x="4519736" y="2162290"/>
            <a:ext cx="1909652" cy="1909652"/>
            <a:chOff x="2301375" y="2521720"/>
            <a:chExt cx="1909652" cy="1909652"/>
          </a:xfrm>
          <a:scene3d>
            <a:camera prst="orthographicFront">
              <a:rot lat="0" lon="0" rev="0"/>
            </a:camera>
            <a:lightRig rig="contrasting" dir="t">
              <a:rot lat="0" lon="0" rev="1200000"/>
            </a:lightRig>
          </a:scene3d>
        </p:grpSpPr>
        <p:sp>
          <p:nvSpPr>
            <p:cNvPr id="26" name="Rounded Rectangle 25"/>
            <p:cNvSpPr/>
            <p:nvPr/>
          </p:nvSpPr>
          <p:spPr>
            <a:xfrm>
              <a:off x="2301375" y="2521720"/>
              <a:ext cx="1909652" cy="1909652"/>
            </a:xfrm>
            <a:prstGeom prst="roundRect">
              <a:avLst/>
            </a:prstGeom>
            <a:sp3d contourW="19050" prstMaterial="metal">
              <a:bevelT w="88900" h="203200"/>
              <a:bevelB w="165100" h="254000"/>
            </a:sp3d>
          </p:spPr>
          <p:style>
            <a:lnRef idx="0">
              <a:schemeClr val="accent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7" name="Rounded Rectangle 4"/>
            <p:cNvSpPr/>
            <p:nvPr/>
          </p:nvSpPr>
          <p:spPr>
            <a:xfrm>
              <a:off x="2394597" y="2614942"/>
              <a:ext cx="1723208" cy="1723208"/>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dirty="0" smtClean="0">
                  <a:solidFill>
                    <a:srgbClr val="002060"/>
                  </a:solidFill>
                </a:rPr>
                <a:t>Participation of  B</a:t>
              </a:r>
              <a:r>
                <a:rPr lang="en-US" sz="1300" dirty="0" smtClean="0">
                  <a:solidFill>
                    <a:srgbClr val="002060"/>
                  </a:solidFill>
                </a:rPr>
                <a:t>ulgarian / Italian SMEs in fairs and exhibitions in Italy and Bulgaria</a:t>
              </a:r>
            </a:p>
          </p:txBody>
        </p:sp>
      </p:grpSp>
      <p:grpSp>
        <p:nvGrpSpPr>
          <p:cNvPr id="28" name="Group 35"/>
          <p:cNvGrpSpPr/>
          <p:nvPr/>
        </p:nvGrpSpPr>
        <p:grpSpPr>
          <a:xfrm>
            <a:off x="6643702" y="2143116"/>
            <a:ext cx="1909652" cy="1909652"/>
            <a:chOff x="4432362" y="2456371"/>
            <a:chExt cx="1909652" cy="1909652"/>
          </a:xfrm>
          <a:scene3d>
            <a:camera prst="orthographicFront">
              <a:rot lat="0" lon="0" rev="0"/>
            </a:camera>
            <a:lightRig rig="contrasting" dir="t">
              <a:rot lat="0" lon="0" rev="1200000"/>
            </a:lightRig>
          </a:scene3d>
        </p:grpSpPr>
        <p:sp>
          <p:nvSpPr>
            <p:cNvPr id="29" name="Rounded Rectangle 28"/>
            <p:cNvSpPr/>
            <p:nvPr/>
          </p:nvSpPr>
          <p:spPr>
            <a:xfrm>
              <a:off x="4432362" y="2456371"/>
              <a:ext cx="1909652" cy="1909652"/>
            </a:xfrm>
            <a:prstGeom prst="roundRect">
              <a:avLst/>
            </a:prstGeom>
            <a:sp3d contourW="19050" prstMaterial="metal">
              <a:bevelT w="88900" h="203200"/>
              <a:bevelB w="165100" h="254000"/>
            </a:sp3d>
          </p:spPr>
          <p:style>
            <a:lnRef idx="0">
              <a:schemeClr val="accent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30" name="Rounded Rectangle 4"/>
            <p:cNvSpPr/>
            <p:nvPr/>
          </p:nvSpPr>
          <p:spPr>
            <a:xfrm>
              <a:off x="4525584" y="2549593"/>
              <a:ext cx="1723208" cy="1723208"/>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dirty="0" smtClean="0">
                  <a:solidFill>
                    <a:srgbClr val="002060"/>
                  </a:solidFill>
                </a:rPr>
                <a:t>Projects </a:t>
              </a:r>
              <a:r>
                <a:rPr lang="en-US" sz="1300" dirty="0" smtClean="0">
                  <a:solidFill>
                    <a:srgbClr val="002060"/>
                  </a:solidFill>
                </a:rPr>
                <a:t>aimed at </a:t>
              </a:r>
              <a:r>
                <a:rPr lang="en-US" sz="1300" b="1" dirty="0" smtClean="0">
                  <a:solidFill>
                    <a:srgbClr val="002060"/>
                  </a:solidFill>
                </a:rPr>
                <a:t>attracting foreign investments </a:t>
              </a:r>
              <a:r>
                <a:rPr lang="en-US" sz="1300" dirty="0" smtClean="0">
                  <a:solidFill>
                    <a:srgbClr val="002060"/>
                  </a:solidFill>
                </a:rPr>
                <a:t>in Italy and territorial marketing </a:t>
              </a:r>
            </a:p>
          </p:txBody>
        </p:sp>
      </p:grpSp>
    </p:spTree>
    <p:extLst>
      <p:ext uri="{BB962C8B-B14F-4D97-AF65-F5344CB8AC3E}">
        <p14:creationId xmlns="" xmlns:p14="http://schemas.microsoft.com/office/powerpoint/2010/main" val="1205332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19EA957-19DF-4C39-9A12-EC610F2CF8F8}" type="slidenum">
              <a:rPr lang="fr-FR" smtClean="0"/>
              <a:pPr/>
              <a:t>11</a:t>
            </a:fld>
            <a:endParaRPr lang="fr-FR"/>
          </a:p>
        </p:txBody>
      </p:sp>
      <p:sp>
        <p:nvSpPr>
          <p:cNvPr id="8" name="TextBox 7"/>
          <p:cNvSpPr txBox="1"/>
          <p:nvPr/>
        </p:nvSpPr>
        <p:spPr>
          <a:xfrm>
            <a:off x="357158" y="1124744"/>
            <a:ext cx="8572560" cy="4524315"/>
          </a:xfrm>
          <a:prstGeom prst="rect">
            <a:avLst/>
          </a:prstGeom>
          <a:noFill/>
        </p:spPr>
        <p:txBody>
          <a:bodyPr wrap="square" rtlCol="0">
            <a:spAutoFit/>
          </a:bodyPr>
          <a:lstStyle/>
          <a:p>
            <a:pPr algn="just"/>
            <a:r>
              <a:rPr lang="it-IT" sz="2400" dirty="0" smtClean="0">
                <a:solidFill>
                  <a:srgbClr val="002060"/>
                </a:solidFill>
              </a:rPr>
              <a:t>As a part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worldwide</a:t>
            </a:r>
            <a:r>
              <a:rPr lang="it-IT" sz="2400" dirty="0" smtClean="0">
                <a:solidFill>
                  <a:srgbClr val="002060"/>
                </a:solidFill>
              </a:rPr>
              <a:t> network </a:t>
            </a:r>
            <a:r>
              <a:rPr lang="it-IT" sz="2400" dirty="0" err="1" smtClean="0">
                <a:solidFill>
                  <a:srgbClr val="002060"/>
                </a:solidFill>
              </a:rPr>
              <a:t>supporting</a:t>
            </a:r>
            <a:r>
              <a:rPr lang="it-IT" sz="2400" dirty="0" smtClean="0">
                <a:solidFill>
                  <a:srgbClr val="002060"/>
                </a:solidFill>
              </a:rPr>
              <a:t> </a:t>
            </a:r>
            <a:r>
              <a:rPr lang="it-IT" sz="2400" dirty="0" err="1" smtClean="0">
                <a:solidFill>
                  <a:srgbClr val="002060"/>
                </a:solidFill>
              </a:rPr>
              <a:t>internationalization</a:t>
            </a:r>
            <a:r>
              <a:rPr lang="it-IT" sz="2400" dirty="0" smtClean="0">
                <a:solidFill>
                  <a:srgbClr val="002060"/>
                </a:solidFill>
              </a:rPr>
              <a: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SMEs</a:t>
            </a:r>
            <a:r>
              <a:rPr lang="it-IT" sz="2400" dirty="0" smtClean="0">
                <a:solidFill>
                  <a:srgbClr val="002060"/>
                </a:solidFill>
              </a:rPr>
              <a:t> and </a:t>
            </a:r>
            <a:r>
              <a:rPr lang="it-IT" sz="2400" dirty="0" err="1" smtClean="0">
                <a:solidFill>
                  <a:srgbClr val="002060"/>
                </a:solidFill>
              </a:rPr>
              <a:t>fostering</a:t>
            </a:r>
            <a:r>
              <a:rPr lang="it-IT" sz="2400" dirty="0" smtClean="0">
                <a:solidFill>
                  <a:srgbClr val="002060"/>
                </a:solidFill>
              </a:rPr>
              <a:t> </a:t>
            </a:r>
            <a:r>
              <a:rPr lang="it-IT" sz="2400" dirty="0" err="1" smtClean="0">
                <a:solidFill>
                  <a:srgbClr val="002060"/>
                </a:solidFill>
              </a:rPr>
              <a:t>economic</a:t>
            </a:r>
            <a:r>
              <a:rPr lang="it-IT" sz="2400" dirty="0" smtClean="0">
                <a:solidFill>
                  <a:srgbClr val="002060"/>
                </a:solidFill>
              </a:rPr>
              <a:t> </a:t>
            </a:r>
            <a:r>
              <a:rPr lang="it-IT" sz="2400" dirty="0" err="1" smtClean="0">
                <a:solidFill>
                  <a:srgbClr val="002060"/>
                </a:solidFill>
              </a:rPr>
              <a:t>growth</a:t>
            </a:r>
            <a:r>
              <a:rPr lang="it-IT" sz="2400" dirty="0" smtClean="0">
                <a:solidFill>
                  <a:srgbClr val="002060"/>
                </a:solidFill>
              </a:rPr>
              <a:t> </a:t>
            </a:r>
            <a:r>
              <a:rPr lang="it-IT" sz="2400" dirty="0" err="1" smtClean="0">
                <a:solidFill>
                  <a:srgbClr val="002060"/>
                </a:solidFill>
              </a:rPr>
              <a:t>through</a:t>
            </a:r>
            <a:r>
              <a:rPr lang="it-IT" sz="2400" dirty="0" smtClean="0">
                <a:solidFill>
                  <a:srgbClr val="002060"/>
                </a:solidFill>
              </a:rPr>
              <a:t> </a:t>
            </a:r>
            <a:r>
              <a:rPr lang="it-IT" sz="2400" dirty="0" err="1" smtClean="0">
                <a:solidFill>
                  <a:srgbClr val="002060"/>
                </a:solidFill>
              </a:rPr>
              <a:t>integrated</a:t>
            </a:r>
            <a:r>
              <a:rPr lang="it-IT" sz="2400" dirty="0" smtClean="0">
                <a:solidFill>
                  <a:srgbClr val="002060"/>
                </a:solidFill>
              </a:rPr>
              <a:t> </a:t>
            </a:r>
            <a:r>
              <a:rPr lang="it-IT" sz="2400" dirty="0" err="1" smtClean="0">
                <a:solidFill>
                  <a:srgbClr val="002060"/>
                </a:solidFill>
              </a:rPr>
              <a:t>approach</a:t>
            </a:r>
            <a:r>
              <a:rPr lang="it-IT" sz="2400" dirty="0" smtClean="0">
                <a:solidFill>
                  <a:srgbClr val="002060"/>
                </a:solidFill>
              </a:rPr>
              <a:t>, </a:t>
            </a:r>
            <a:r>
              <a:rPr lang="it-IT" sz="2400" dirty="0" err="1" smtClean="0">
                <a:solidFill>
                  <a:srgbClr val="002060"/>
                </a:solidFill>
              </a:rPr>
              <a:t>Italian</a:t>
            </a:r>
            <a:r>
              <a:rPr lang="it-IT" sz="2400" dirty="0" smtClean="0">
                <a:solidFill>
                  <a:srgbClr val="002060"/>
                </a:solidFill>
              </a:rPr>
              <a:t> </a:t>
            </a:r>
            <a:r>
              <a:rPr lang="it-IT" sz="2400" dirty="0" err="1" smtClean="0">
                <a:solidFill>
                  <a:srgbClr val="002060"/>
                </a:solidFill>
              </a:rPr>
              <a:t>Chamber</a:t>
            </a:r>
            <a:r>
              <a:rPr lang="it-IT" sz="2400" dirty="0" smtClean="0">
                <a:solidFill>
                  <a:srgbClr val="002060"/>
                </a:solidFill>
              </a:rPr>
              <a: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Commerce</a:t>
            </a:r>
            <a:r>
              <a:rPr lang="it-IT" sz="2400" dirty="0" smtClean="0">
                <a:solidFill>
                  <a:srgbClr val="002060"/>
                </a:solidFill>
              </a:rPr>
              <a:t> in Bulgaria </a:t>
            </a:r>
            <a:r>
              <a:rPr lang="it-IT" sz="2400" dirty="0" err="1" smtClean="0">
                <a:solidFill>
                  <a:srgbClr val="002060"/>
                </a:solidFill>
              </a:rPr>
              <a:t>has</a:t>
            </a:r>
            <a:r>
              <a:rPr lang="it-IT" sz="2400" dirty="0" smtClean="0">
                <a:solidFill>
                  <a:srgbClr val="002060"/>
                </a:solidFill>
              </a:rPr>
              <a:t> </a:t>
            </a:r>
            <a:r>
              <a:rPr lang="it-IT" sz="2400" dirty="0" err="1" smtClean="0">
                <a:solidFill>
                  <a:srgbClr val="002060"/>
                </a:solidFill>
              </a:rPr>
              <a:t>experienced</a:t>
            </a:r>
            <a:r>
              <a:rPr lang="it-IT" sz="2400" dirty="0" smtClean="0">
                <a:solidFill>
                  <a:srgbClr val="002060"/>
                </a:solidFill>
              </a:rPr>
              <a:t>  “</a:t>
            </a:r>
            <a:r>
              <a:rPr lang="it-IT" sz="2400" b="1" dirty="0" smtClean="0">
                <a:solidFill>
                  <a:srgbClr val="002060"/>
                </a:solidFill>
              </a:rPr>
              <a:t>DOING BUSINESS IN THE BALKANS AREA &amp; IN TURKEY</a:t>
            </a:r>
            <a:r>
              <a:rPr lang="it-IT" sz="2400" dirty="0" smtClean="0">
                <a:solidFill>
                  <a:srgbClr val="002060"/>
                </a:solidFill>
              </a:rPr>
              <a:t>” project </a:t>
            </a:r>
            <a:r>
              <a:rPr lang="it-IT" sz="2400" dirty="0" err="1" smtClean="0">
                <a:solidFill>
                  <a:srgbClr val="002060"/>
                </a:solidFill>
              </a:rPr>
              <a:t>cofinanced</a:t>
            </a:r>
            <a:r>
              <a:rPr lang="it-IT" sz="2400" dirty="0" smtClean="0">
                <a:solidFill>
                  <a:srgbClr val="002060"/>
                </a:solidFill>
              </a:rPr>
              <a:t> </a:t>
            </a:r>
            <a:r>
              <a:rPr lang="it-IT" sz="2400" dirty="0" err="1" smtClean="0">
                <a:solidFill>
                  <a:srgbClr val="002060"/>
                </a:solidFill>
              </a:rPr>
              <a:t>by</a:t>
            </a:r>
            <a:r>
              <a:rPr lang="it-IT" sz="2400" dirty="0" smtClean="0">
                <a:solidFill>
                  <a:srgbClr val="002060"/>
                </a:solidFill>
              </a:rPr>
              <a:t> Unioncamere and </a:t>
            </a:r>
            <a:r>
              <a:rPr lang="it-IT" sz="2400" dirty="0" err="1" smtClean="0">
                <a:solidFill>
                  <a:srgbClr val="002060"/>
                </a:solidFill>
              </a:rPr>
              <a:t>involving</a:t>
            </a:r>
            <a:r>
              <a:rPr lang="it-IT" sz="2400" dirty="0" smtClean="0">
                <a:solidFill>
                  <a:srgbClr val="002060"/>
                </a:solidFill>
              </a:rPr>
              <a:t>  6 </a:t>
            </a:r>
            <a:r>
              <a:rPr lang="it-IT" sz="2400" dirty="0" err="1" smtClean="0">
                <a:solidFill>
                  <a:srgbClr val="002060"/>
                </a:solidFill>
              </a:rPr>
              <a:t>Countries</a:t>
            </a:r>
            <a:r>
              <a:rPr lang="it-IT" sz="2400" dirty="0" smtClean="0">
                <a:solidFill>
                  <a:srgbClr val="002060"/>
                </a:solidFill>
              </a:rPr>
              <a:t>.</a:t>
            </a:r>
          </a:p>
          <a:p>
            <a:pPr algn="just"/>
            <a:endParaRPr lang="it-IT" sz="2400" dirty="0" smtClean="0">
              <a:solidFill>
                <a:srgbClr val="002060"/>
              </a:solidFill>
            </a:endParaRPr>
          </a:p>
          <a:p>
            <a:pPr algn="just"/>
            <a:r>
              <a:rPr lang="it-IT" sz="2400" b="1" dirty="0" smtClean="0">
                <a:solidFill>
                  <a:srgbClr val="002060"/>
                </a:solidFill>
              </a:rPr>
              <a:t>Lead Partner</a:t>
            </a:r>
            <a:r>
              <a:rPr lang="it-IT" sz="2400" dirty="0" smtClean="0">
                <a:solidFill>
                  <a:srgbClr val="002060"/>
                </a:solidFill>
              </a:rPr>
              <a:t>: CCIE </a:t>
            </a:r>
            <a:r>
              <a:rPr lang="it-IT" sz="2400" dirty="0" err="1" smtClean="0">
                <a:solidFill>
                  <a:srgbClr val="002060"/>
                </a:solidFill>
              </a:rPr>
              <a:t>Thessaloniki</a:t>
            </a:r>
            <a:endParaRPr lang="it-IT" sz="2400" dirty="0" smtClean="0">
              <a:solidFill>
                <a:srgbClr val="002060"/>
              </a:solidFill>
            </a:endParaRPr>
          </a:p>
          <a:p>
            <a:pPr algn="just"/>
            <a:r>
              <a:rPr lang="it-IT" sz="2400" b="1" dirty="0" smtClean="0">
                <a:solidFill>
                  <a:srgbClr val="002060"/>
                </a:solidFill>
              </a:rPr>
              <a:t>Partners: </a:t>
            </a:r>
            <a:r>
              <a:rPr lang="it-IT" sz="2400" dirty="0" err="1" smtClean="0">
                <a:solidFill>
                  <a:srgbClr val="002060"/>
                </a:solidFill>
              </a:rPr>
              <a:t>Italian</a:t>
            </a:r>
            <a:r>
              <a:rPr lang="it-IT" sz="2400" dirty="0" smtClean="0">
                <a:solidFill>
                  <a:srgbClr val="002060"/>
                </a:solidFill>
              </a:rPr>
              <a:t> </a:t>
            </a:r>
            <a:r>
              <a:rPr lang="it-IT" sz="2400" dirty="0" err="1" smtClean="0">
                <a:solidFill>
                  <a:srgbClr val="002060"/>
                </a:solidFill>
              </a:rPr>
              <a:t>Chambers</a:t>
            </a:r>
            <a:r>
              <a:rPr lang="it-IT" sz="2400" dirty="0" smtClean="0">
                <a:solidFill>
                  <a:srgbClr val="002060"/>
                </a:solidFill>
              </a:rPr>
              <a: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Commerce</a:t>
            </a:r>
            <a:r>
              <a:rPr lang="it-IT" sz="2400" dirty="0" smtClean="0">
                <a:solidFill>
                  <a:srgbClr val="002060"/>
                </a:solidFill>
              </a:rPr>
              <a:t> in Bulgaria,  </a:t>
            </a:r>
            <a:r>
              <a:rPr lang="it-IT" sz="2400" dirty="0" err="1" smtClean="0">
                <a:solidFill>
                  <a:srgbClr val="002060"/>
                </a:solidFill>
              </a:rPr>
              <a:t>Turkey</a:t>
            </a:r>
            <a:r>
              <a:rPr lang="it-IT" sz="2400" dirty="0" smtClean="0">
                <a:solidFill>
                  <a:srgbClr val="002060"/>
                </a:solidFill>
              </a:rPr>
              <a:t>, Serbia, Romania, </a:t>
            </a:r>
            <a:r>
              <a:rPr lang="it-IT" sz="2400" dirty="0" err="1" smtClean="0">
                <a:solidFill>
                  <a:srgbClr val="002060"/>
                </a:solidFill>
              </a:rPr>
              <a:t>Greece</a:t>
            </a:r>
            <a:r>
              <a:rPr lang="it-IT" sz="2400" dirty="0" smtClean="0">
                <a:solidFill>
                  <a:srgbClr val="002060"/>
                </a:solidFill>
              </a:rPr>
              <a:t> (</a:t>
            </a:r>
            <a:r>
              <a:rPr lang="it-IT" sz="2400" dirty="0" err="1" smtClean="0">
                <a:solidFill>
                  <a:srgbClr val="002060"/>
                </a:solidFill>
              </a:rPr>
              <a:t>Athens</a:t>
            </a:r>
            <a:r>
              <a:rPr lang="it-IT" sz="2400" dirty="0" smtClean="0">
                <a:solidFill>
                  <a:srgbClr val="002060"/>
                </a:solidFill>
              </a:rPr>
              <a:t>)  and </a:t>
            </a:r>
            <a:r>
              <a:rPr lang="it-IT" sz="2400" dirty="0" err="1" smtClean="0">
                <a:solidFill>
                  <a:srgbClr val="002060"/>
                </a:solidFill>
              </a:rPr>
              <a:t>Italian</a:t>
            </a:r>
            <a:r>
              <a:rPr lang="it-IT" sz="2400" dirty="0" smtClean="0">
                <a:solidFill>
                  <a:srgbClr val="002060"/>
                </a:solidFill>
              </a:rPr>
              <a:t> </a:t>
            </a:r>
            <a:r>
              <a:rPr lang="it-IT" sz="2400" dirty="0" err="1" smtClean="0">
                <a:solidFill>
                  <a:srgbClr val="002060"/>
                </a:solidFill>
              </a:rPr>
              <a:t>Chambers</a:t>
            </a:r>
            <a:r>
              <a:rPr lang="it-IT" sz="2400" dirty="0" smtClean="0">
                <a:solidFill>
                  <a:srgbClr val="002060"/>
                </a:solidFill>
              </a:rPr>
              <a: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Commerce</a:t>
            </a:r>
            <a:r>
              <a:rPr lang="it-IT" sz="2400" dirty="0" smtClean="0">
                <a:solidFill>
                  <a:srgbClr val="002060"/>
                </a:solidFill>
              </a:rPr>
              <a:t> in Italy.</a:t>
            </a:r>
          </a:p>
          <a:p>
            <a:pPr algn="just"/>
            <a:r>
              <a:rPr lang="it-IT" sz="2400" b="1" dirty="0" err="1" smtClean="0">
                <a:solidFill>
                  <a:srgbClr val="002060"/>
                </a:solidFill>
              </a:rPr>
              <a:t>Outputs</a:t>
            </a:r>
            <a:r>
              <a:rPr lang="it-IT" sz="2400" b="1" dirty="0" smtClean="0">
                <a:solidFill>
                  <a:srgbClr val="002060"/>
                </a:solidFill>
              </a:rPr>
              <a:t>: 584 business </a:t>
            </a:r>
            <a:r>
              <a:rPr lang="it-IT" sz="2400" b="1" dirty="0" err="1" smtClean="0">
                <a:solidFill>
                  <a:srgbClr val="002060"/>
                </a:solidFill>
              </a:rPr>
              <a:t>meetings</a:t>
            </a:r>
            <a:r>
              <a:rPr lang="it-IT" sz="2400" b="1" dirty="0" smtClean="0">
                <a:solidFill>
                  <a:srgbClr val="002060"/>
                </a:solidFill>
              </a:rPr>
              <a:t> (Italy and </a:t>
            </a:r>
            <a:r>
              <a:rPr lang="it-IT" sz="2400" b="1" dirty="0" err="1" smtClean="0">
                <a:solidFill>
                  <a:srgbClr val="002060"/>
                </a:solidFill>
              </a:rPr>
              <a:t>Balkans</a:t>
            </a:r>
            <a:r>
              <a:rPr lang="it-IT" sz="2400" b="1" dirty="0" smtClean="0">
                <a:solidFill>
                  <a:srgbClr val="002060"/>
                </a:solidFill>
              </a:rPr>
              <a:t> Area)</a:t>
            </a:r>
            <a:endParaRPr lang="en-US" sz="2400" b="1" dirty="0">
              <a:solidFill>
                <a:srgbClr val="002060"/>
              </a:solidFill>
            </a:endParaRPr>
          </a:p>
        </p:txBody>
      </p:sp>
      <p:pic>
        <p:nvPicPr>
          <p:cNvPr id="10" name="Picture 2" descr="C:\Documents and Settings\user\Desktop\GRAFICA\CAMERA_logo_simple_01.png"/>
          <p:cNvPicPr>
            <a:picLocks noChangeAspect="1" noChangeArrowheads="1"/>
          </p:cNvPicPr>
          <p:nvPr/>
        </p:nvPicPr>
        <p:blipFill>
          <a:blip r:embed="rId2" cstate="print"/>
          <a:srcRect/>
          <a:stretch>
            <a:fillRect/>
          </a:stretch>
        </p:blipFill>
        <p:spPr bwMode="auto">
          <a:xfrm>
            <a:off x="71406" y="5643578"/>
            <a:ext cx="1788866" cy="1071570"/>
          </a:xfrm>
          <a:prstGeom prst="rect">
            <a:avLst/>
          </a:prstGeom>
          <a:noFill/>
        </p:spPr>
      </p:pic>
      <p:sp>
        <p:nvSpPr>
          <p:cNvPr id="11" name="ZoneTexte 9"/>
          <p:cNvSpPr txBox="1"/>
          <p:nvPr/>
        </p:nvSpPr>
        <p:spPr>
          <a:xfrm>
            <a:off x="1928794" y="5786454"/>
            <a:ext cx="6072230" cy="938719"/>
          </a:xfrm>
          <a:prstGeom prst="rect">
            <a:avLst/>
          </a:prstGeom>
          <a:noFill/>
        </p:spPr>
        <p:txBody>
          <a:bodyPr wrap="square" rtlCol="0">
            <a:spAutoFit/>
          </a:bodyPr>
          <a:lstStyle/>
          <a:p>
            <a:r>
              <a:rPr lang="en-US" sz="1100" i="1" dirty="0" smtClean="0">
                <a:latin typeface="Calibri" pitchFamily="34" charset="0"/>
              </a:rPr>
              <a:t>Founded in 2003 and acknowledged by Italian Government in law no.518/70</a:t>
            </a:r>
            <a:endParaRPr lang="en-US" sz="1100" dirty="0" smtClean="0">
              <a:latin typeface="Calibri" pitchFamily="34" charset="0"/>
            </a:endParaRPr>
          </a:p>
          <a:p>
            <a:r>
              <a:rPr lang="en-US" sz="1100" i="1" dirty="0" smtClean="0">
                <a:latin typeface="Calibri" pitchFamily="34" charset="0"/>
              </a:rPr>
              <a:t> Member of the Association of Italian Chambers of Commerce Abroad</a:t>
            </a:r>
            <a:endParaRPr lang="en-US" sz="1100" dirty="0" smtClean="0">
              <a:latin typeface="Calibri" pitchFamily="34" charset="0"/>
            </a:endParaRPr>
          </a:p>
          <a:p>
            <a:r>
              <a:rPr lang="bg-BG" sz="1100" i="1" dirty="0" smtClean="0">
                <a:latin typeface="Calibri" pitchFamily="34" charset="0"/>
              </a:rPr>
              <a:t>Bul. Knyaghinya Maria Luisa, 2,</a:t>
            </a:r>
            <a:r>
              <a:rPr lang="bg-BG" sz="1100" dirty="0" smtClean="0">
                <a:latin typeface="Calibri" pitchFamily="34" charset="0"/>
              </a:rPr>
              <a:t> </a:t>
            </a:r>
            <a:r>
              <a:rPr lang="bg-BG" sz="1100" i="1" dirty="0" smtClean="0">
                <a:latin typeface="Calibri" pitchFamily="34" charset="0"/>
              </a:rPr>
              <a:t>Business Center TZUM</a:t>
            </a:r>
            <a:r>
              <a:rPr lang="it-IT" sz="1100" i="1" dirty="0" smtClean="0">
                <a:latin typeface="Calibri" pitchFamily="34" charset="0"/>
              </a:rPr>
              <a:t>, fl</a:t>
            </a:r>
            <a:r>
              <a:rPr lang="bg-BG" sz="1100" i="1" dirty="0" smtClean="0">
                <a:latin typeface="Calibri" pitchFamily="34" charset="0"/>
              </a:rPr>
              <a:t>.5 – Sofia 1000 – </a:t>
            </a:r>
            <a:r>
              <a:rPr lang="it-IT" sz="1100" i="1" dirty="0" smtClean="0">
                <a:latin typeface="Calibri" pitchFamily="34" charset="0"/>
              </a:rPr>
              <a:t>B</a:t>
            </a:r>
            <a:r>
              <a:rPr lang="bg-BG" sz="1100" i="1" dirty="0" smtClean="0">
                <a:latin typeface="Calibri" pitchFamily="34" charset="0"/>
              </a:rPr>
              <a:t>ulgaria</a:t>
            </a:r>
            <a:endParaRPr lang="en-US" sz="1100" dirty="0" smtClean="0">
              <a:latin typeface="Calibri" pitchFamily="34" charset="0"/>
            </a:endParaRPr>
          </a:p>
          <a:p>
            <a:r>
              <a:rPr lang="bg-BG" sz="1100" i="1" dirty="0" smtClean="0">
                <a:latin typeface="Calibri" pitchFamily="34" charset="0"/>
              </a:rPr>
              <a:t>Tel: +359 2 8463280/1–Fax: +359 2 9440869</a:t>
            </a:r>
            <a:endParaRPr lang="en-US" sz="1100" dirty="0" smtClean="0">
              <a:latin typeface="Calibri" pitchFamily="34" charset="0"/>
            </a:endParaRPr>
          </a:p>
          <a:p>
            <a:r>
              <a:rPr lang="bg-BG" sz="1100" i="1" dirty="0" smtClean="0">
                <a:latin typeface="Calibri" pitchFamily="34" charset="0"/>
                <a:hlinkClick r:id="rId3"/>
              </a:rPr>
              <a:t>info@camcomit.bg</a:t>
            </a:r>
            <a:r>
              <a:rPr lang="bg-BG" sz="1100" i="1" dirty="0" smtClean="0">
                <a:latin typeface="Calibri" pitchFamily="34" charset="0"/>
              </a:rPr>
              <a:t> –www.camcomit.bg</a:t>
            </a:r>
            <a:endParaRPr lang="en-US" sz="1100" dirty="0">
              <a:latin typeface="Calibri" pitchFamily="34" charset="0"/>
            </a:endParaRPr>
          </a:p>
        </p:txBody>
      </p:sp>
      <p:sp>
        <p:nvSpPr>
          <p:cNvPr id="6" name="Rettangolo 5"/>
          <p:cNvSpPr/>
          <p:nvPr/>
        </p:nvSpPr>
        <p:spPr>
          <a:xfrm>
            <a:off x="899592" y="190381"/>
            <a:ext cx="7416824" cy="830997"/>
          </a:xfrm>
          <a:prstGeom prst="rect">
            <a:avLst/>
          </a:prstGeom>
        </p:spPr>
        <p:txBody>
          <a:bodyPr wrap="square">
            <a:spAutoFit/>
          </a:bodyPr>
          <a:lstStyle/>
          <a:p>
            <a:pPr algn="ctr"/>
            <a:r>
              <a:rPr lang="en-US" sz="2400" b="1" dirty="0" smtClean="0">
                <a:solidFill>
                  <a:srgbClr val="00B050"/>
                </a:solidFill>
              </a:rPr>
              <a:t>THERE’S NO INTERNATIONALIZATION WITHOUT TERRITORIAL APPROACH AND SYNERGIES!</a:t>
            </a:r>
          </a:p>
        </p:txBody>
      </p:sp>
    </p:spTree>
  </p:cSld>
  <p:clrMapOvr>
    <a:masterClrMapping/>
  </p:clrMapOvr>
  <p:transition>
    <p:cover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21D28346-7EDF-482F-ACB1-A78EF9AE69CB}" type="slidenum">
              <a:rPr lang="en-US" smtClean="0"/>
              <a:pPr/>
              <a:t>12</a:t>
            </a:fld>
            <a:endParaRPr lang="en-US"/>
          </a:p>
        </p:txBody>
      </p:sp>
      <p:sp>
        <p:nvSpPr>
          <p:cNvPr id="3" name="Espace réservé du contenu 2"/>
          <p:cNvSpPr>
            <a:spLocks noGrp="1"/>
          </p:cNvSpPr>
          <p:nvPr>
            <p:ph sz="quarter" idx="13"/>
          </p:nvPr>
        </p:nvSpPr>
        <p:spPr>
          <a:xfrm>
            <a:off x="428596" y="2627214"/>
            <a:ext cx="8286808" cy="4873752"/>
          </a:xfrm>
        </p:spPr>
        <p:txBody>
          <a:bodyPr>
            <a:normAutofit/>
          </a:bodyPr>
          <a:lstStyle/>
          <a:p>
            <a:pPr>
              <a:buNone/>
            </a:pPr>
            <a:endParaRPr lang="it-IT" dirty="0" smtClean="0">
              <a:solidFill>
                <a:srgbClr val="FFC000"/>
              </a:solidFill>
              <a:latin typeface="Calibri" pitchFamily="34" charset="0"/>
            </a:endParaRPr>
          </a:p>
          <a:p>
            <a:pPr algn="ctr">
              <a:buNone/>
            </a:pPr>
            <a:r>
              <a:rPr lang="fr-FR" sz="3600" i="1" dirty="0" err="1">
                <a:solidFill>
                  <a:schemeClr val="bg2">
                    <a:lumMod val="25000"/>
                  </a:schemeClr>
                </a:solidFill>
              </a:rPr>
              <a:t>Thank</a:t>
            </a:r>
            <a:r>
              <a:rPr lang="fr-FR" sz="3600" i="1" dirty="0">
                <a:solidFill>
                  <a:schemeClr val="bg2">
                    <a:lumMod val="25000"/>
                  </a:schemeClr>
                </a:solidFill>
              </a:rPr>
              <a:t> </a:t>
            </a:r>
            <a:r>
              <a:rPr lang="fr-FR" sz="3600" i="1" dirty="0" err="1">
                <a:solidFill>
                  <a:schemeClr val="bg2">
                    <a:lumMod val="25000"/>
                  </a:schemeClr>
                </a:solidFill>
              </a:rPr>
              <a:t>you</a:t>
            </a:r>
            <a:r>
              <a:rPr lang="fr-FR" sz="3600" i="1" dirty="0">
                <a:solidFill>
                  <a:schemeClr val="bg2">
                    <a:lumMod val="25000"/>
                  </a:schemeClr>
                </a:solidFill>
              </a:rPr>
              <a:t> for </a:t>
            </a:r>
            <a:r>
              <a:rPr lang="fr-FR" sz="3600" i="1" dirty="0" err="1">
                <a:solidFill>
                  <a:schemeClr val="bg2">
                    <a:lumMod val="25000"/>
                  </a:schemeClr>
                </a:solidFill>
              </a:rPr>
              <a:t>your</a:t>
            </a:r>
            <a:r>
              <a:rPr lang="fr-FR" sz="3600" i="1" dirty="0">
                <a:solidFill>
                  <a:schemeClr val="bg2">
                    <a:lumMod val="25000"/>
                  </a:schemeClr>
                </a:solidFill>
              </a:rPr>
              <a:t> </a:t>
            </a:r>
            <a:r>
              <a:rPr lang="fr-FR" sz="3600" i="1" dirty="0" smtClean="0">
                <a:solidFill>
                  <a:schemeClr val="bg2">
                    <a:lumMod val="25000"/>
                  </a:schemeClr>
                </a:solidFill>
              </a:rPr>
              <a:t>attention</a:t>
            </a:r>
            <a:endParaRPr lang="fr-FR" sz="3600" i="1" dirty="0">
              <a:solidFill>
                <a:schemeClr val="bg2">
                  <a:lumMod val="25000"/>
                </a:schemeClr>
              </a:solidFill>
            </a:endParaRPr>
          </a:p>
          <a:p>
            <a:pPr algn="ctr">
              <a:buNone/>
            </a:pPr>
            <a:endParaRPr lang="fr-FR" b="1" i="1" dirty="0" smtClean="0">
              <a:solidFill>
                <a:srgbClr val="FF0000"/>
              </a:solidFill>
              <a:latin typeface="Calibri" pitchFamily="34" charset="0"/>
            </a:endParaRPr>
          </a:p>
          <a:p>
            <a:pPr algn="ctr">
              <a:buNone/>
            </a:pPr>
            <a:endParaRPr lang="fr-FR" b="1" i="1" dirty="0">
              <a:solidFill>
                <a:srgbClr val="FF0000"/>
              </a:solidFill>
              <a:latin typeface="Calibri" pitchFamily="34" charset="0"/>
            </a:endParaRPr>
          </a:p>
        </p:txBody>
      </p:sp>
      <p:sp>
        <p:nvSpPr>
          <p:cNvPr id="6" name="ZoneTexte 5"/>
          <p:cNvSpPr txBox="1"/>
          <p:nvPr/>
        </p:nvSpPr>
        <p:spPr>
          <a:xfrm>
            <a:off x="359474" y="4509120"/>
            <a:ext cx="4848828" cy="1754326"/>
          </a:xfrm>
          <a:prstGeom prst="rect">
            <a:avLst/>
          </a:prstGeom>
          <a:noFill/>
        </p:spPr>
        <p:txBody>
          <a:bodyPr wrap="none" rtlCol="0">
            <a:spAutoFit/>
          </a:bodyPr>
          <a:lstStyle/>
          <a:p>
            <a:r>
              <a:rPr lang="it-IT" b="1" i="1" dirty="0">
                <a:solidFill>
                  <a:srgbClr val="002060"/>
                </a:solidFill>
              </a:rPr>
              <a:t>Italian Chamber of Commerce in Bulgaria</a:t>
            </a:r>
          </a:p>
          <a:p>
            <a:pPr algn="just"/>
            <a:r>
              <a:rPr lang="it-IT" b="1" i="1" dirty="0" smtClean="0">
                <a:solidFill>
                  <a:srgbClr val="002060"/>
                </a:solidFill>
              </a:rPr>
              <a:t>2, </a:t>
            </a:r>
            <a:r>
              <a:rPr lang="bg-BG" b="1" i="1" dirty="0" smtClean="0">
                <a:solidFill>
                  <a:srgbClr val="002060"/>
                </a:solidFill>
              </a:rPr>
              <a:t>Bul. Knyaghinya Maria Luisa</a:t>
            </a:r>
            <a:endParaRPr lang="it-IT" b="1" i="1" dirty="0" smtClean="0">
              <a:solidFill>
                <a:srgbClr val="002060"/>
              </a:solidFill>
            </a:endParaRPr>
          </a:p>
          <a:p>
            <a:r>
              <a:rPr lang="bg-BG" i="1" dirty="0" smtClean="0">
                <a:solidFill>
                  <a:schemeClr val="bg2">
                    <a:lumMod val="25000"/>
                  </a:schemeClr>
                </a:solidFill>
              </a:rPr>
              <a:t>Business Center TZUM</a:t>
            </a:r>
            <a:r>
              <a:rPr lang="it-IT" i="1" dirty="0" smtClean="0">
                <a:solidFill>
                  <a:schemeClr val="bg2">
                    <a:lumMod val="25000"/>
                  </a:schemeClr>
                </a:solidFill>
              </a:rPr>
              <a:t>, </a:t>
            </a:r>
            <a:r>
              <a:rPr lang="it-IT" i="1" dirty="0" err="1" smtClean="0">
                <a:solidFill>
                  <a:schemeClr val="bg2">
                    <a:lumMod val="25000"/>
                  </a:schemeClr>
                </a:solidFill>
              </a:rPr>
              <a:t>fl</a:t>
            </a:r>
            <a:r>
              <a:rPr lang="bg-BG" i="1" dirty="0" smtClean="0">
                <a:solidFill>
                  <a:schemeClr val="bg2">
                    <a:lumMod val="25000"/>
                  </a:schemeClr>
                </a:solidFill>
              </a:rPr>
              <a:t>.5 </a:t>
            </a:r>
            <a:endParaRPr lang="it-IT" i="1" dirty="0" smtClean="0">
              <a:solidFill>
                <a:schemeClr val="bg2">
                  <a:lumMod val="25000"/>
                </a:schemeClr>
              </a:solidFill>
            </a:endParaRPr>
          </a:p>
          <a:p>
            <a:r>
              <a:rPr lang="bg-BG" i="1" dirty="0" smtClean="0">
                <a:solidFill>
                  <a:schemeClr val="bg2">
                    <a:lumMod val="25000"/>
                  </a:schemeClr>
                </a:solidFill>
              </a:rPr>
              <a:t>Sofia 1000 – </a:t>
            </a:r>
            <a:r>
              <a:rPr lang="it-IT" i="1" dirty="0" smtClean="0">
                <a:solidFill>
                  <a:schemeClr val="bg2">
                    <a:lumMod val="25000"/>
                  </a:schemeClr>
                </a:solidFill>
              </a:rPr>
              <a:t>B</a:t>
            </a:r>
            <a:r>
              <a:rPr lang="bg-BG" i="1" dirty="0" smtClean="0">
                <a:solidFill>
                  <a:schemeClr val="bg2">
                    <a:lumMod val="25000"/>
                  </a:schemeClr>
                </a:solidFill>
              </a:rPr>
              <a:t>ulgaria</a:t>
            </a:r>
            <a:endParaRPr lang="en-US" i="1" dirty="0" smtClean="0">
              <a:solidFill>
                <a:schemeClr val="bg2">
                  <a:lumMod val="25000"/>
                </a:schemeClr>
              </a:solidFill>
            </a:endParaRPr>
          </a:p>
          <a:p>
            <a:r>
              <a:rPr lang="bg-BG" i="1" dirty="0" smtClean="0">
                <a:solidFill>
                  <a:schemeClr val="bg2">
                    <a:lumMod val="25000"/>
                  </a:schemeClr>
                </a:solidFill>
              </a:rPr>
              <a:t>Tel: +359 2 8463280/1–Fax: +359 2 9440869</a:t>
            </a:r>
            <a:endParaRPr lang="en-US" i="1" dirty="0" smtClean="0">
              <a:solidFill>
                <a:schemeClr val="bg2">
                  <a:lumMod val="25000"/>
                </a:schemeClr>
              </a:solidFill>
            </a:endParaRPr>
          </a:p>
          <a:p>
            <a:r>
              <a:rPr lang="bg-BG" i="1" dirty="0" smtClean="0">
                <a:solidFill>
                  <a:schemeClr val="bg2">
                    <a:lumMod val="25000"/>
                  </a:schemeClr>
                </a:solidFill>
                <a:hlinkClick r:id="rId2"/>
              </a:rPr>
              <a:t>info@camcomit.bg</a:t>
            </a:r>
            <a:r>
              <a:rPr lang="bg-BG" i="1" dirty="0" smtClean="0">
                <a:solidFill>
                  <a:schemeClr val="bg2">
                    <a:lumMod val="25000"/>
                  </a:schemeClr>
                </a:solidFill>
              </a:rPr>
              <a:t> –</a:t>
            </a:r>
            <a:r>
              <a:rPr lang="bg-BG" i="1" dirty="0" smtClean="0">
                <a:solidFill>
                  <a:schemeClr val="bg2">
                    <a:lumMod val="25000"/>
                  </a:schemeClr>
                </a:solidFill>
                <a:hlinkClick r:id="rId2"/>
              </a:rPr>
              <a:t>www.camcomit.bg</a:t>
            </a:r>
            <a:r>
              <a:rPr lang="it-IT" i="1" dirty="0" smtClean="0">
                <a:solidFill>
                  <a:schemeClr val="bg2">
                    <a:lumMod val="25000"/>
                  </a:schemeClr>
                </a:solidFill>
                <a:hlinkClick r:id="rId2"/>
              </a:rPr>
              <a:t> </a:t>
            </a:r>
            <a:endParaRPr lang="en-US" i="1" dirty="0" smtClean="0">
              <a:solidFill>
                <a:schemeClr val="bg2">
                  <a:lumMod val="25000"/>
                </a:schemeClr>
              </a:solidFill>
              <a:hlinkClick r:id="rId2"/>
            </a:endParaRPr>
          </a:p>
        </p:txBody>
      </p:sp>
      <p:pic>
        <p:nvPicPr>
          <p:cNvPr id="8" name="Picture 4" descr="C:\Documents and Settings\user\Desktop\GRAFICA\CAMERA_logo_simple_01.png"/>
          <p:cNvPicPr>
            <a:picLocks noChangeAspect="1" noChangeArrowheads="1"/>
          </p:cNvPicPr>
          <p:nvPr/>
        </p:nvPicPr>
        <p:blipFill>
          <a:blip r:embed="rId3" cstate="print"/>
          <a:srcRect/>
          <a:stretch>
            <a:fillRect/>
          </a:stretch>
        </p:blipFill>
        <p:spPr bwMode="auto">
          <a:xfrm>
            <a:off x="2469681" y="142852"/>
            <a:ext cx="4174021" cy="2500330"/>
          </a:xfrm>
          <a:prstGeom prst="rect">
            <a:avLst/>
          </a:prstGeom>
          <a:noFill/>
        </p:spPr>
      </p:pic>
    </p:spTree>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3569</TotalTime>
  <Words>1178</Words>
  <Application>Microsoft Office PowerPoint</Application>
  <PresentationFormat>Presentazione su schermo (4:3)</PresentationFormat>
  <Paragraphs>113</Paragraphs>
  <Slides>12</Slides>
  <Notes>0</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Slipstream</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vector>
  </TitlesOfParts>
  <Company>CTICI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Chambre Tuniso-Italienne de Commerce et d’Industrie (CTICI)</dc:title>
  <dc:creator>rcusmano</dc:creator>
  <cp:lastModifiedBy>My PC</cp:lastModifiedBy>
  <cp:revision>816</cp:revision>
  <dcterms:created xsi:type="dcterms:W3CDTF">2012-04-17T10:42:06Z</dcterms:created>
  <dcterms:modified xsi:type="dcterms:W3CDTF">2014-12-04T04:15:22Z</dcterms:modified>
</cp:coreProperties>
</file>