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notesSlides/notesSlide2.xml" ContentType="application/vnd.openxmlformats-officedocument.presentationml.notesSlide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49" r:id="rId2"/>
    <p:sldMasterId id="2147483650" r:id="rId3"/>
  </p:sldMasterIdLst>
  <p:notesMasterIdLst>
    <p:notesMasterId r:id="rId24"/>
  </p:notesMasterIdLst>
  <p:handoutMasterIdLst>
    <p:handoutMasterId r:id="rId25"/>
  </p:handoutMasterIdLst>
  <p:sldIdLst>
    <p:sldId id="258" r:id="rId4"/>
    <p:sldId id="260" r:id="rId5"/>
    <p:sldId id="262" r:id="rId6"/>
    <p:sldId id="273" r:id="rId7"/>
    <p:sldId id="274" r:id="rId8"/>
    <p:sldId id="275" r:id="rId9"/>
    <p:sldId id="276" r:id="rId10"/>
    <p:sldId id="283" r:id="rId11"/>
    <p:sldId id="277" r:id="rId12"/>
    <p:sldId id="278" r:id="rId13"/>
    <p:sldId id="279" r:id="rId14"/>
    <p:sldId id="282" r:id="rId15"/>
    <p:sldId id="280" r:id="rId16"/>
    <p:sldId id="284" r:id="rId17"/>
    <p:sldId id="285" r:id="rId18"/>
    <p:sldId id="264" r:id="rId19"/>
    <p:sldId id="265" r:id="rId20"/>
    <p:sldId id="266" r:id="rId21"/>
    <p:sldId id="267" r:id="rId22"/>
    <p:sldId id="272" r:id="rId23"/>
  </p:sldIdLst>
  <p:sldSz cx="9144000" cy="6858000" type="screen4x3"/>
  <p:notesSz cx="6858000" cy="9144000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Arial Unicode MS" pitchFamily="34" charset="-128"/>
        <a:cs typeface="Arial Unicode MS" pitchFamily="34" charset="-128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Arial Unicode MS" pitchFamily="34" charset="-128"/>
        <a:cs typeface="Arial Unicode MS" pitchFamily="34" charset="-128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Arial Unicode MS" pitchFamily="34" charset="-128"/>
        <a:cs typeface="Arial Unicode MS" pitchFamily="34" charset="-128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Arial Unicode MS" pitchFamily="34" charset="-128"/>
        <a:cs typeface="Arial Unicode MS" pitchFamily="34" charset="-128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Arial Unicode MS" pitchFamily="34" charset="-128"/>
        <a:cs typeface="Arial Unicode MS" pitchFamily="34" charset="-128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Arial Unicode MS" pitchFamily="34" charset="-128"/>
        <a:cs typeface="Arial Unicode MS" pitchFamily="34" charset="-128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Arial Unicode MS" pitchFamily="34" charset="-128"/>
        <a:cs typeface="Arial Unicode MS" pitchFamily="34" charset="-128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Arial Unicode MS" pitchFamily="34" charset="-128"/>
        <a:cs typeface="Arial Unicode MS" pitchFamily="34" charset="-128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Arial Unicode MS" pitchFamily="34" charset="-128"/>
        <a:cs typeface="Arial Unicode MS" pitchFamily="34" charset="-128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E6E14"/>
    <a:srgbClr val="688800"/>
    <a:srgbClr val="CCCCCC"/>
    <a:srgbClr val="6B6B6B"/>
    <a:srgbClr val="000000"/>
    <a:srgbClr val="AA71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/>
  </p:normalViewPr>
  <p:slideViewPr>
    <p:cSldViewPr>
      <p:cViewPr varScale="1">
        <p:scale>
          <a:sx n="103" d="100"/>
          <a:sy n="103" d="100"/>
        </p:scale>
        <p:origin x="234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D:\My%20Documents\We\Presentacii\Diplomaticheski%20insitut\BG%20exp%20Quarterly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D:\My%20Documents\We\Presentacii\Diplomaticheski%20insitut\BG%20exp%20Quarterly.xlsx" TargetMode="Externa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bg-BG" sz="3200" dirty="0"/>
              <a:t>Къде сме ние</a:t>
            </a:r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Sheet3!$A$5</c:f>
              <c:strCache>
                <c:ptCount val="1"/>
                <c:pt idx="0">
                  <c:v>Bulgarian export thousands US$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cat>
            <c:numRef>
              <c:f>Sheet3!$B$4:$N$4</c:f>
              <c:numCache>
                <c:formatCode>General</c:formatCode>
                <c:ptCount val="13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2010</c:v>
                </c:pt>
                <c:pt idx="10">
                  <c:v>2011</c:v>
                </c:pt>
                <c:pt idx="11">
                  <c:v>2012</c:v>
                </c:pt>
                <c:pt idx="12">
                  <c:v>2013</c:v>
                </c:pt>
              </c:numCache>
            </c:numRef>
          </c:cat>
          <c:val>
            <c:numRef>
              <c:f>Sheet3!$B$5:$N$5</c:f>
              <c:numCache>
                <c:formatCode>General</c:formatCode>
                <c:ptCount val="13"/>
                <c:pt idx="0">
                  <c:v>5113865</c:v>
                </c:pt>
                <c:pt idx="1">
                  <c:v>5748848</c:v>
                </c:pt>
                <c:pt idx="2">
                  <c:v>7540211</c:v>
                </c:pt>
                <c:pt idx="3">
                  <c:v>9929894</c:v>
                </c:pt>
                <c:pt idx="4">
                  <c:v>11739329</c:v>
                </c:pt>
                <c:pt idx="5">
                  <c:v>15101457</c:v>
                </c:pt>
                <c:pt idx="6">
                  <c:v>18575129</c:v>
                </c:pt>
                <c:pt idx="7">
                  <c:v>22485509</c:v>
                </c:pt>
                <c:pt idx="8">
                  <c:v>16376275</c:v>
                </c:pt>
                <c:pt idx="9">
                  <c:v>20596231</c:v>
                </c:pt>
                <c:pt idx="10">
                  <c:v>28240430</c:v>
                </c:pt>
                <c:pt idx="11">
                  <c:v>26682317</c:v>
                </c:pt>
                <c:pt idx="12">
                  <c:v>29476273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Sheet3!$A$6</c:f>
              <c:strCache>
                <c:ptCount val="1"/>
                <c:pt idx="0">
                  <c:v>World import millions US$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numRef>
              <c:f>Sheet3!$B$4:$N$4</c:f>
              <c:numCache>
                <c:formatCode>General</c:formatCode>
                <c:ptCount val="13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2010</c:v>
                </c:pt>
                <c:pt idx="10">
                  <c:v>2011</c:v>
                </c:pt>
                <c:pt idx="11">
                  <c:v>2012</c:v>
                </c:pt>
                <c:pt idx="12">
                  <c:v>2013</c:v>
                </c:pt>
              </c:numCache>
            </c:numRef>
          </c:cat>
          <c:val>
            <c:numRef>
              <c:f>Sheet3!$B$6:$N$6</c:f>
              <c:numCache>
                <c:formatCode>0</c:formatCode>
                <c:ptCount val="13"/>
                <c:pt idx="0">
                  <c:v>6300219.4179999996</c:v>
                </c:pt>
                <c:pt idx="1">
                  <c:v>6583363.835</c:v>
                </c:pt>
                <c:pt idx="2">
                  <c:v>7678356.2079999996</c:v>
                </c:pt>
                <c:pt idx="3">
                  <c:v>9377673.6050000004</c:v>
                </c:pt>
                <c:pt idx="4">
                  <c:v>10610548.232999999</c:v>
                </c:pt>
                <c:pt idx="5">
                  <c:v>12239366.140000001</c:v>
                </c:pt>
                <c:pt idx="6">
                  <c:v>14090086.665999999</c:v>
                </c:pt>
                <c:pt idx="7">
                  <c:v>16327838.997</c:v>
                </c:pt>
                <c:pt idx="8">
                  <c:v>12652420.470000001</c:v>
                </c:pt>
                <c:pt idx="9">
                  <c:v>15364821.338</c:v>
                </c:pt>
                <c:pt idx="10">
                  <c:v>18372236.210999999</c:v>
                </c:pt>
                <c:pt idx="11">
                  <c:v>18424038.721999999</c:v>
                </c:pt>
                <c:pt idx="12">
                  <c:v>18779665.769000001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86548776"/>
        <c:axId val="186549168"/>
      </c:lineChart>
      <c:catAx>
        <c:axId val="1865487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86549168"/>
        <c:crosses val="autoZero"/>
        <c:auto val="1"/>
        <c:lblAlgn val="ctr"/>
        <c:lblOffset val="100"/>
        <c:noMultiLvlLbl val="0"/>
      </c:catAx>
      <c:valAx>
        <c:axId val="1865491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865487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Sheet1!$A$11:$B$11</c:f>
              <c:strCache>
                <c:ptCount val="2"/>
                <c:pt idx="0">
                  <c:v>TOTAL</c:v>
                </c:pt>
                <c:pt idx="1">
                  <c:v>All products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Sheet1!$C$10:$E$10</c:f>
              <c:strCache>
                <c:ptCount val="3"/>
                <c:pt idx="0">
                  <c:v>2012 H1</c:v>
                </c:pt>
                <c:pt idx="1">
                  <c:v>2013 H1</c:v>
                </c:pt>
                <c:pt idx="2">
                  <c:v>2014 H1</c:v>
                </c:pt>
              </c:strCache>
            </c:strRef>
          </c:cat>
          <c:val>
            <c:numRef>
              <c:f>Sheet1!$C$11:$E$11</c:f>
              <c:numCache>
                <c:formatCode>General</c:formatCode>
                <c:ptCount val="3"/>
                <c:pt idx="0">
                  <c:v>12812867</c:v>
                </c:pt>
                <c:pt idx="1">
                  <c:v>13968177</c:v>
                </c:pt>
                <c:pt idx="2">
                  <c:v>14106893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85077176"/>
        <c:axId val="185077560"/>
      </c:barChart>
      <c:catAx>
        <c:axId val="1850771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85077560"/>
        <c:crosses val="autoZero"/>
        <c:auto val="1"/>
        <c:lblAlgn val="ctr"/>
        <c:lblOffset val="100"/>
        <c:noMultiLvlLbl val="0"/>
      </c:catAx>
      <c:valAx>
        <c:axId val="1850775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850771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bg-BG" dirty="0" smtClean="0"/>
              <a:t>Динамика на износа при водещите 10 стокови групи</a:t>
            </a:r>
            <a:endParaRPr lang="en-US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Sheet2!$C$10</c:f>
              <c:strCache>
                <c:ptCount val="1"/>
                <c:pt idx="0">
                  <c:v>2012 H1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cat>
            <c:strRef>
              <c:f>Sheet2!$B$11:$B$20</c:f>
              <c:strCache>
                <c:ptCount val="10"/>
                <c:pt idx="0">
                  <c:v>Mineral fuels, oils, distillation products, etc</c:v>
                </c:pt>
                <c:pt idx="1">
                  <c:v>Copper and articles thereof</c:v>
                </c:pt>
                <c:pt idx="2">
                  <c:v>Machinery, nuclear reactors, boilers, etc</c:v>
                </c:pt>
                <c:pt idx="3">
                  <c:v>Electrical, electronic equipment</c:v>
                </c:pt>
                <c:pt idx="4">
                  <c:v>Pharmaceutical products</c:v>
                </c:pt>
                <c:pt idx="5">
                  <c:v>Articles of apparel, accessories, not knit or crochet</c:v>
                </c:pt>
                <c:pt idx="6">
                  <c:v>Articles of apparel, accessories, knit or crochet</c:v>
                </c:pt>
                <c:pt idx="7">
                  <c:v>Plastics and articles thereof</c:v>
                </c:pt>
                <c:pt idx="8">
                  <c:v>Iron and steel</c:v>
                </c:pt>
                <c:pt idx="9">
                  <c:v>Vehicles other than railway, tramway</c:v>
                </c:pt>
              </c:strCache>
            </c:strRef>
          </c:cat>
          <c:val>
            <c:numRef>
              <c:f>Sheet2!$C$11:$C$20</c:f>
              <c:numCache>
                <c:formatCode>General</c:formatCode>
                <c:ptCount val="10"/>
                <c:pt idx="0">
                  <c:v>1900787</c:v>
                </c:pt>
                <c:pt idx="1">
                  <c:v>1467066</c:v>
                </c:pt>
                <c:pt idx="2">
                  <c:v>937424</c:v>
                </c:pt>
                <c:pt idx="3">
                  <c:v>853981</c:v>
                </c:pt>
                <c:pt idx="4">
                  <c:v>362948</c:v>
                </c:pt>
                <c:pt idx="5">
                  <c:v>477294</c:v>
                </c:pt>
                <c:pt idx="6">
                  <c:v>368913</c:v>
                </c:pt>
                <c:pt idx="7">
                  <c:v>280584</c:v>
                </c:pt>
                <c:pt idx="8">
                  <c:v>517284</c:v>
                </c:pt>
                <c:pt idx="9">
                  <c:v>290945</c:v>
                </c:pt>
              </c:numCache>
            </c:numRef>
          </c:val>
        </c:ser>
        <c:ser>
          <c:idx val="1"/>
          <c:order val="1"/>
          <c:tx>
            <c:strRef>
              <c:f>Sheet2!$D$10</c:f>
              <c:strCache>
                <c:ptCount val="1"/>
                <c:pt idx="0">
                  <c:v>2013 H1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Sheet2!$B$11:$B$20</c:f>
              <c:strCache>
                <c:ptCount val="10"/>
                <c:pt idx="0">
                  <c:v>Mineral fuels, oils, distillation products, etc</c:v>
                </c:pt>
                <c:pt idx="1">
                  <c:v>Copper and articles thereof</c:v>
                </c:pt>
                <c:pt idx="2">
                  <c:v>Machinery, nuclear reactors, boilers, etc</c:v>
                </c:pt>
                <c:pt idx="3">
                  <c:v>Electrical, electronic equipment</c:v>
                </c:pt>
                <c:pt idx="4">
                  <c:v>Pharmaceutical products</c:v>
                </c:pt>
                <c:pt idx="5">
                  <c:v>Articles of apparel, accessories, not knit or crochet</c:v>
                </c:pt>
                <c:pt idx="6">
                  <c:v>Articles of apparel, accessories, knit or crochet</c:v>
                </c:pt>
                <c:pt idx="7">
                  <c:v>Plastics and articles thereof</c:v>
                </c:pt>
                <c:pt idx="8">
                  <c:v>Iron and steel</c:v>
                </c:pt>
                <c:pt idx="9">
                  <c:v>Vehicles other than railway, tramway</c:v>
                </c:pt>
              </c:strCache>
            </c:strRef>
          </c:cat>
          <c:val>
            <c:numRef>
              <c:f>Sheet2!$D$11:$D$20</c:f>
              <c:numCache>
                <c:formatCode>General</c:formatCode>
                <c:ptCount val="10"/>
                <c:pt idx="0">
                  <c:v>2094674</c:v>
                </c:pt>
                <c:pt idx="1">
                  <c:v>1525412</c:v>
                </c:pt>
                <c:pt idx="2">
                  <c:v>1057196</c:v>
                </c:pt>
                <c:pt idx="3">
                  <c:v>1116613</c:v>
                </c:pt>
                <c:pt idx="4">
                  <c:v>423337</c:v>
                </c:pt>
                <c:pt idx="5">
                  <c:v>485872</c:v>
                </c:pt>
                <c:pt idx="6">
                  <c:v>388410</c:v>
                </c:pt>
                <c:pt idx="7">
                  <c:v>355456</c:v>
                </c:pt>
                <c:pt idx="8">
                  <c:v>433566</c:v>
                </c:pt>
                <c:pt idx="9">
                  <c:v>357333</c:v>
                </c:pt>
              </c:numCache>
            </c:numRef>
          </c:val>
        </c:ser>
        <c:ser>
          <c:idx val="2"/>
          <c:order val="2"/>
          <c:tx>
            <c:strRef>
              <c:f>Sheet2!$E$10</c:f>
              <c:strCache>
                <c:ptCount val="1"/>
                <c:pt idx="0">
                  <c:v>2014 H1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invertIfNegative val="0"/>
          <c:cat>
            <c:strRef>
              <c:f>Sheet2!$B$11:$B$20</c:f>
              <c:strCache>
                <c:ptCount val="10"/>
                <c:pt idx="0">
                  <c:v>Mineral fuels, oils, distillation products, etc</c:v>
                </c:pt>
                <c:pt idx="1">
                  <c:v>Copper and articles thereof</c:v>
                </c:pt>
                <c:pt idx="2">
                  <c:v>Machinery, nuclear reactors, boilers, etc</c:v>
                </c:pt>
                <c:pt idx="3">
                  <c:v>Electrical, electronic equipment</c:v>
                </c:pt>
                <c:pt idx="4">
                  <c:v>Pharmaceutical products</c:v>
                </c:pt>
                <c:pt idx="5">
                  <c:v>Articles of apparel, accessories, not knit or crochet</c:v>
                </c:pt>
                <c:pt idx="6">
                  <c:v>Articles of apparel, accessories, knit or crochet</c:v>
                </c:pt>
                <c:pt idx="7">
                  <c:v>Plastics and articles thereof</c:v>
                </c:pt>
                <c:pt idx="8">
                  <c:v>Iron and steel</c:v>
                </c:pt>
                <c:pt idx="9">
                  <c:v>Vehicles other than railway, tramway</c:v>
                </c:pt>
              </c:strCache>
            </c:strRef>
          </c:cat>
          <c:val>
            <c:numRef>
              <c:f>Sheet2!$E$11:$E$20</c:f>
              <c:numCache>
                <c:formatCode>General</c:formatCode>
                <c:ptCount val="10"/>
                <c:pt idx="0">
                  <c:v>1761978</c:v>
                </c:pt>
                <c:pt idx="1">
                  <c:v>1392879</c:v>
                </c:pt>
                <c:pt idx="2">
                  <c:v>1195043</c:v>
                </c:pt>
                <c:pt idx="3">
                  <c:v>1247246</c:v>
                </c:pt>
                <c:pt idx="4">
                  <c:v>524355</c:v>
                </c:pt>
                <c:pt idx="5">
                  <c:v>536209</c:v>
                </c:pt>
                <c:pt idx="6">
                  <c:v>442245</c:v>
                </c:pt>
                <c:pt idx="7">
                  <c:v>390914</c:v>
                </c:pt>
                <c:pt idx="8">
                  <c:v>405810</c:v>
                </c:pt>
                <c:pt idx="9">
                  <c:v>383520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84249128"/>
        <c:axId val="184813640"/>
      </c:barChart>
      <c:catAx>
        <c:axId val="1842491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84813640"/>
        <c:crosses val="autoZero"/>
        <c:auto val="1"/>
        <c:lblAlgn val="ctr"/>
        <c:lblOffset val="100"/>
        <c:noMultiLvlLbl val="0"/>
      </c:catAx>
      <c:valAx>
        <c:axId val="1848136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842491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0.06195</cdr:x>
      <cdr:y>0</cdr:y>
    </cdr:from>
    <cdr:to>
      <cdr:x>0.17699</cdr:x>
      <cdr:y>0.05624</cdr:y>
    </cdr:to>
    <cdr:sp macro="" textlink="">
      <cdr:nvSpPr>
        <cdr:cNvPr id="2" name="TextBox 4"/>
        <cdr:cNvSpPr txBox="1"/>
      </cdr:nvSpPr>
      <cdr:spPr>
        <a:xfrm xmlns:a="http://schemas.openxmlformats.org/drawingml/2006/main">
          <a:off x="504056" y="0"/>
          <a:ext cx="936104" cy="307777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fr-FR"/>
          </a:defPPr>
          <a:lvl1pPr algn="l" rtl="0" eaLnBrk="0" fontAlgn="base" hangingPunct="0">
            <a:spcBef>
              <a:spcPct val="0"/>
            </a:spcBef>
            <a:spcAft>
              <a:spcPct val="0"/>
            </a:spcAft>
            <a:defRPr sz="2400" kern="1200">
              <a:solidFill>
                <a:schemeClr val="tx1"/>
              </a:solidFill>
              <a:latin typeface="Arial" pitchFamily="34" charset="0"/>
              <a:ea typeface="Arial Unicode MS" pitchFamily="34" charset="-128"/>
              <a:cs typeface="Arial Unicode MS" pitchFamily="34" charset="-128"/>
            </a:defRPr>
          </a:lvl1pPr>
          <a:lvl2pPr marL="457200" algn="l" rtl="0" eaLnBrk="0" fontAlgn="base" hangingPunct="0">
            <a:spcBef>
              <a:spcPct val="0"/>
            </a:spcBef>
            <a:spcAft>
              <a:spcPct val="0"/>
            </a:spcAft>
            <a:defRPr sz="2400" kern="1200">
              <a:solidFill>
                <a:schemeClr val="tx1"/>
              </a:solidFill>
              <a:latin typeface="Arial" pitchFamily="34" charset="0"/>
              <a:ea typeface="Arial Unicode MS" pitchFamily="34" charset="-128"/>
              <a:cs typeface="Arial Unicode MS" pitchFamily="34" charset="-128"/>
            </a:defRPr>
          </a:lvl2pPr>
          <a:lvl3pPr marL="914400" algn="l" rtl="0" eaLnBrk="0" fontAlgn="base" hangingPunct="0">
            <a:spcBef>
              <a:spcPct val="0"/>
            </a:spcBef>
            <a:spcAft>
              <a:spcPct val="0"/>
            </a:spcAft>
            <a:defRPr sz="2400" kern="1200">
              <a:solidFill>
                <a:schemeClr val="tx1"/>
              </a:solidFill>
              <a:latin typeface="Arial" pitchFamily="34" charset="0"/>
              <a:ea typeface="Arial Unicode MS" pitchFamily="34" charset="-128"/>
              <a:cs typeface="Arial Unicode MS" pitchFamily="34" charset="-128"/>
            </a:defRPr>
          </a:lvl3pPr>
          <a:lvl4pPr marL="1371600" algn="l" rtl="0" eaLnBrk="0" fontAlgn="base" hangingPunct="0">
            <a:spcBef>
              <a:spcPct val="0"/>
            </a:spcBef>
            <a:spcAft>
              <a:spcPct val="0"/>
            </a:spcAft>
            <a:defRPr sz="2400" kern="1200">
              <a:solidFill>
                <a:schemeClr val="tx1"/>
              </a:solidFill>
              <a:latin typeface="Arial" pitchFamily="34" charset="0"/>
              <a:ea typeface="Arial Unicode MS" pitchFamily="34" charset="-128"/>
              <a:cs typeface="Arial Unicode MS" pitchFamily="34" charset="-128"/>
            </a:defRPr>
          </a:lvl4pPr>
          <a:lvl5pPr marL="1828800" algn="l" rtl="0" eaLnBrk="0" fontAlgn="base" hangingPunct="0">
            <a:spcBef>
              <a:spcPct val="0"/>
            </a:spcBef>
            <a:spcAft>
              <a:spcPct val="0"/>
            </a:spcAft>
            <a:defRPr sz="2400" kern="1200">
              <a:solidFill>
                <a:schemeClr val="tx1"/>
              </a:solidFill>
              <a:latin typeface="Arial" pitchFamily="34" charset="0"/>
              <a:ea typeface="Arial Unicode MS" pitchFamily="34" charset="-128"/>
              <a:cs typeface="Arial Unicode MS" pitchFamily="34" charset="-128"/>
            </a:defRPr>
          </a:lvl5pPr>
          <a:lvl6pPr marL="2286000" algn="l" defTabSz="914400" rtl="0" eaLnBrk="1" latinLnBrk="0" hangingPunct="1">
            <a:defRPr sz="2400" kern="1200">
              <a:solidFill>
                <a:schemeClr val="tx1"/>
              </a:solidFill>
              <a:latin typeface="Arial" pitchFamily="34" charset="0"/>
              <a:ea typeface="Arial Unicode MS" pitchFamily="34" charset="-128"/>
              <a:cs typeface="Arial Unicode MS" pitchFamily="34" charset="-128"/>
            </a:defRPr>
          </a:lvl6pPr>
          <a:lvl7pPr marL="2743200" algn="l" defTabSz="914400" rtl="0" eaLnBrk="1" latinLnBrk="0" hangingPunct="1">
            <a:defRPr sz="2400" kern="1200">
              <a:solidFill>
                <a:schemeClr val="tx1"/>
              </a:solidFill>
              <a:latin typeface="Arial" pitchFamily="34" charset="0"/>
              <a:ea typeface="Arial Unicode MS" pitchFamily="34" charset="-128"/>
              <a:cs typeface="Arial Unicode MS" pitchFamily="34" charset="-128"/>
            </a:defRPr>
          </a:lvl7pPr>
          <a:lvl8pPr marL="3200400" algn="l" defTabSz="914400" rtl="0" eaLnBrk="1" latinLnBrk="0" hangingPunct="1">
            <a:defRPr sz="2400" kern="1200">
              <a:solidFill>
                <a:schemeClr val="tx1"/>
              </a:solidFill>
              <a:latin typeface="Arial" pitchFamily="34" charset="0"/>
              <a:ea typeface="Arial Unicode MS" pitchFamily="34" charset="-128"/>
              <a:cs typeface="Arial Unicode MS" pitchFamily="34" charset="-128"/>
            </a:defRPr>
          </a:lvl8pPr>
          <a:lvl9pPr marL="3657600" algn="l" defTabSz="914400" rtl="0" eaLnBrk="1" latinLnBrk="0" hangingPunct="1">
            <a:defRPr sz="2400" kern="1200">
              <a:solidFill>
                <a:schemeClr val="tx1"/>
              </a:solidFill>
              <a:latin typeface="Arial" pitchFamily="34" charset="0"/>
              <a:ea typeface="Arial Unicode MS" pitchFamily="34" charset="-128"/>
              <a:cs typeface="Arial Unicode MS" pitchFamily="34" charset="-128"/>
            </a:defRPr>
          </a:lvl9pPr>
        </a:lstStyle>
        <a:p xmlns:a="http://schemas.openxmlformats.org/drawingml/2006/main">
          <a:r>
            <a:rPr lang="en-US" sz="1400" dirty="0" smtClean="0"/>
            <a:t>000 US$</a:t>
          </a:r>
          <a:endParaRPr lang="en-US" sz="1400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 altLang="en-U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fr-FR" altLang="en-US"/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 altLang="en-US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BD97B6B7-45AA-4D9E-9CB4-CCCAC95180BE}" type="slidenum">
              <a:rPr lang="fr-FR" altLang="en-US"/>
              <a:pPr/>
              <a:t>‹#›</a:t>
            </a:fld>
            <a:endParaRPr lang="fr-FR" altLang="en-US"/>
          </a:p>
        </p:txBody>
      </p:sp>
    </p:spTree>
    <p:extLst>
      <p:ext uri="{BB962C8B-B14F-4D97-AF65-F5344CB8AC3E}">
        <p14:creationId xmlns:p14="http://schemas.microsoft.com/office/powerpoint/2010/main" val="8415760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 alt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fr-FR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en-US" smtClean="0"/>
              <a:t>Cliquez pour modifier les styles du texte du masque</a:t>
            </a:r>
          </a:p>
          <a:p>
            <a:pPr lvl="1"/>
            <a:r>
              <a:rPr lang="fr-FR" altLang="en-US" smtClean="0"/>
              <a:t>Deuxième niveau</a:t>
            </a:r>
          </a:p>
          <a:p>
            <a:pPr lvl="2"/>
            <a:r>
              <a:rPr lang="fr-FR" altLang="en-US" smtClean="0"/>
              <a:t>Troisième niveau</a:t>
            </a:r>
          </a:p>
          <a:p>
            <a:pPr lvl="3"/>
            <a:r>
              <a:rPr lang="fr-FR" altLang="en-US" smtClean="0"/>
              <a:t>Quatrième niveau</a:t>
            </a:r>
          </a:p>
          <a:p>
            <a:pPr lvl="4"/>
            <a:r>
              <a:rPr lang="fr-FR" altLang="en-US" smtClean="0"/>
              <a:t>Cinquième niveau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 altLang="en-US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293FA5A7-AF43-4DCC-8611-E43832CFEE9E}" type="slidenum">
              <a:rPr lang="fr-FR" altLang="en-US"/>
              <a:pPr/>
              <a:t>‹#›</a:t>
            </a:fld>
            <a:endParaRPr lang="fr-FR" altLang="en-US"/>
          </a:p>
        </p:txBody>
      </p:sp>
    </p:spTree>
    <p:extLst>
      <p:ext uri="{BB962C8B-B14F-4D97-AF65-F5344CB8AC3E}">
        <p14:creationId xmlns:p14="http://schemas.microsoft.com/office/powerpoint/2010/main" val="221808062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Arial Unicode MS" pitchFamily="34" charset="-128"/>
        <a:cs typeface="Arial Unicode MS" pitchFamily="34" charset="-128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Arial Unicode MS" pitchFamily="34" charset="-128"/>
        <a:cs typeface="Arial Unicode MS" pitchFamily="34" charset="-128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Arial Unicode MS" pitchFamily="34" charset="-128"/>
        <a:cs typeface="Arial Unicode MS" pitchFamily="34" charset="-128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Arial Unicode MS" pitchFamily="34" charset="-128"/>
        <a:cs typeface="Arial Unicode MS" pitchFamily="34" charset="-128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Arial Unicode MS" pitchFamily="34" charset="-128"/>
        <a:cs typeface="Arial Unicode MS" pitchFamily="34" charset="-128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5BE1A23-0A57-487B-8C4A-89A04AD0352C}" type="slidenum">
              <a:rPr lang="fr-FR" altLang="en-US"/>
              <a:pPr/>
              <a:t>1</a:t>
            </a:fld>
            <a:endParaRPr lang="fr-FR" altLang="en-US"/>
          </a:p>
        </p:txBody>
      </p:sp>
      <p:sp>
        <p:nvSpPr>
          <p:cNvPr id="16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909777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3FA5A7-AF43-4DCC-8611-E43832CFEE9E}" type="slidenum">
              <a:rPr lang="fr-FR" altLang="en-US" smtClean="0"/>
              <a:pPr/>
              <a:t>4</a:t>
            </a:fld>
            <a:endParaRPr lang="fr-FR" altLang="en-US"/>
          </a:p>
        </p:txBody>
      </p:sp>
    </p:spTree>
    <p:extLst>
      <p:ext uri="{BB962C8B-B14F-4D97-AF65-F5344CB8AC3E}">
        <p14:creationId xmlns:p14="http://schemas.microsoft.com/office/powerpoint/2010/main" val="28791723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50706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824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77315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514600"/>
            <a:ext cx="3810000" cy="3429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514600"/>
            <a:ext cx="3810000" cy="3429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61522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00575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50583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712336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95722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161372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4486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1219200"/>
            <a:ext cx="1943100" cy="4724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1219200"/>
            <a:ext cx="5676900" cy="4724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88669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2192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2514600"/>
            <a:ext cx="3810000" cy="3429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514600"/>
            <a:ext cx="3810000" cy="3429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51058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75238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41979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809863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475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41312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074494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4736817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9992783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351846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034419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152075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809790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073051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084669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53920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936175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802099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4650826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5265996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7051849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729268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17257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2192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en-US" smtClean="0"/>
              <a:t>Cliquez et modifiez le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514600"/>
            <a:ext cx="77724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en-US" smtClean="0"/>
              <a:t>Cliquez pour modifier les styles du texte du masque</a:t>
            </a:r>
          </a:p>
          <a:p>
            <a:pPr lvl="1"/>
            <a:r>
              <a:rPr lang="fr-FR" altLang="en-US" smtClean="0"/>
              <a:t>Deuxième niveau</a:t>
            </a:r>
          </a:p>
          <a:p>
            <a:pPr lvl="2"/>
            <a:r>
              <a:rPr lang="fr-FR" altLang="en-US" smtClean="0"/>
              <a:t>Troisième niveau</a:t>
            </a:r>
          </a:p>
          <a:p>
            <a:pPr lvl="3"/>
            <a:r>
              <a:rPr lang="fr-FR" altLang="en-US" smtClean="0"/>
              <a:t>Quatrième niveau</a:t>
            </a:r>
          </a:p>
          <a:p>
            <a:pPr lvl="4"/>
            <a:r>
              <a:rPr lang="fr-FR" altLang="en-US" smtClean="0"/>
              <a:t>Cinquième niveau</a:t>
            </a:r>
          </a:p>
        </p:txBody>
      </p:sp>
      <p:pic>
        <p:nvPicPr>
          <p:cNvPr id="1056" name="Picture 32" descr="orange-curve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55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  <p:sldLayoutId id="2147483684" r:id="rId12"/>
  </p:sldLayoutIdLst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3600" b="1">
          <a:solidFill>
            <a:srgbClr val="BE6E14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 b="1">
          <a:solidFill>
            <a:srgbClr val="BE6E14"/>
          </a:solidFill>
          <a:latin typeface="Arial" pitchFamily="34" charset="0"/>
          <a:ea typeface="Arial Unicode MS" pitchFamily="34" charset="-128"/>
          <a:cs typeface="Arial Unicode MS" pitchFamily="34" charset="-128"/>
        </a:defRPr>
      </a:lvl2pPr>
      <a:lvl3pPr algn="l" rtl="0" fontAlgn="base">
        <a:spcBef>
          <a:spcPct val="0"/>
        </a:spcBef>
        <a:spcAft>
          <a:spcPct val="0"/>
        </a:spcAft>
        <a:defRPr sz="3600" b="1">
          <a:solidFill>
            <a:srgbClr val="BE6E14"/>
          </a:solidFill>
          <a:latin typeface="Arial" pitchFamily="34" charset="0"/>
          <a:ea typeface="Arial Unicode MS" pitchFamily="34" charset="-128"/>
          <a:cs typeface="Arial Unicode MS" pitchFamily="34" charset="-128"/>
        </a:defRPr>
      </a:lvl3pPr>
      <a:lvl4pPr algn="l" rtl="0" fontAlgn="base">
        <a:spcBef>
          <a:spcPct val="0"/>
        </a:spcBef>
        <a:spcAft>
          <a:spcPct val="0"/>
        </a:spcAft>
        <a:defRPr sz="3600" b="1">
          <a:solidFill>
            <a:srgbClr val="BE6E14"/>
          </a:solidFill>
          <a:latin typeface="Arial" pitchFamily="34" charset="0"/>
          <a:ea typeface="Arial Unicode MS" pitchFamily="34" charset="-128"/>
          <a:cs typeface="Arial Unicode MS" pitchFamily="34" charset="-128"/>
        </a:defRPr>
      </a:lvl4pPr>
      <a:lvl5pPr algn="l" rtl="0" fontAlgn="base">
        <a:spcBef>
          <a:spcPct val="0"/>
        </a:spcBef>
        <a:spcAft>
          <a:spcPct val="0"/>
        </a:spcAft>
        <a:defRPr sz="3600" b="1">
          <a:solidFill>
            <a:srgbClr val="BE6E14"/>
          </a:solidFill>
          <a:latin typeface="Arial" pitchFamily="34" charset="0"/>
          <a:ea typeface="Arial Unicode MS" pitchFamily="34" charset="-128"/>
          <a:cs typeface="Arial Unicode MS" pitchFamily="34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3600" b="1">
          <a:solidFill>
            <a:srgbClr val="BE6E14"/>
          </a:solidFill>
          <a:latin typeface="Arial" pitchFamily="34" charset="0"/>
          <a:ea typeface="Arial Unicode MS" pitchFamily="34" charset="-128"/>
          <a:cs typeface="Arial Unicode MS" pitchFamily="34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3600" b="1">
          <a:solidFill>
            <a:srgbClr val="BE6E14"/>
          </a:solidFill>
          <a:latin typeface="Arial" pitchFamily="34" charset="0"/>
          <a:ea typeface="Arial Unicode MS" pitchFamily="34" charset="-128"/>
          <a:cs typeface="Arial Unicode MS" pitchFamily="34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3600" b="1">
          <a:solidFill>
            <a:srgbClr val="BE6E14"/>
          </a:solidFill>
          <a:latin typeface="Arial" pitchFamily="34" charset="0"/>
          <a:ea typeface="Arial Unicode MS" pitchFamily="34" charset="-128"/>
          <a:cs typeface="Arial Unicode MS" pitchFamily="34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3600" b="1">
          <a:solidFill>
            <a:srgbClr val="BE6E14"/>
          </a:solidFill>
          <a:latin typeface="Arial" pitchFamily="34" charset="0"/>
          <a:ea typeface="Arial Unicode MS" pitchFamily="34" charset="-128"/>
          <a:cs typeface="Arial Unicode MS" pitchFamily="34" charset="-128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rgbClr val="BE6E14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rgbClr val="6B6B6B"/>
        </a:buClr>
        <a:buFont typeface="Wingdings" pitchFamily="2" charset="2"/>
        <a:buChar char="§"/>
        <a:defRPr sz="28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rgbClr val="BE6E14"/>
        </a:buClr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rgbClr val="6B6B6B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rgbClr val="BE6E14"/>
        </a:buClr>
        <a:buFont typeface="Times" pitchFamily="48" charset="0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rgbClr val="BE6E14"/>
        </a:buClr>
        <a:buFont typeface="Times" pitchFamily="48" charset="0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rgbClr val="BE6E14"/>
        </a:buClr>
        <a:buFont typeface="Times" pitchFamily="48" charset="0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rgbClr val="BE6E14"/>
        </a:buClr>
        <a:buFont typeface="Times" pitchFamily="48" charset="0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rgbClr val="BE6E14"/>
        </a:buClr>
        <a:buFont typeface="Times" pitchFamily="48" charset="0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70" name="Picture 14" descr="linesorange-back-cover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81300"/>
            <a:ext cx="9144000" cy="428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hf sldNum="0"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20" name="Picture 16" descr="linesorange-cover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948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erc.bia-bg.com/" TargetMode="External"/><Relationship Id="rId2" Type="http://schemas.openxmlformats.org/officeDocument/2006/relationships/hyperlink" Target="mailto:ierc@bia-bg.com" TargetMode="Externa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33" name="Rectangle 21"/>
          <p:cNvSpPr>
            <a:spLocks noChangeArrowheads="1"/>
          </p:cNvSpPr>
          <p:nvPr/>
        </p:nvSpPr>
        <p:spPr bwMode="auto">
          <a:xfrm>
            <a:off x="0" y="3886200"/>
            <a:ext cx="9144000" cy="29718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" name="Title 1"/>
          <p:cNvSpPr txBox="1">
            <a:spLocks/>
          </p:cNvSpPr>
          <p:nvPr/>
        </p:nvSpPr>
        <p:spPr bwMode="auto">
          <a:xfrm>
            <a:off x="1259632" y="4087812"/>
            <a:ext cx="6898591" cy="1470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ru-RU" altLang="en-US" sz="4000" kern="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Интернационализация на дейността </a:t>
            </a:r>
            <a:endParaRPr lang="en-US" altLang="en-US" sz="4000" kern="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13348" name="Picture 36" descr="E:\IERC20141028\EEN3\Branding_visualisation_communication\Logos\BIA logos\logo_bsk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5632237"/>
            <a:ext cx="5982404" cy="724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95535" y="1556792"/>
            <a:ext cx="8280919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dirty="0" smtClean="0"/>
              <a:t>България е на 63 място в света по износ на стоки, с 2 места по-нагоре спрямо 2012.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dirty="0" smtClean="0"/>
              <a:t>През последните 5 години българските фирми постигат средногодишен ръст на износа от 15%.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dirty="0" smtClean="0"/>
              <a:t>През същия период, световният внос расте с 10% средногодишно, т.е. изместваме други доставчици на глобалните пазари.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dirty="0" smtClean="0"/>
              <a:t>Както и досега, България е лидер в износа на някои нишови продукти.   Такава трябва да бъде и по-нататъшната специализация – продуктова, а не секторна. </a:t>
            </a:r>
            <a:endParaRPr lang="en-US" dirty="0"/>
          </a:p>
        </p:txBody>
      </p:sp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594039" y="188640"/>
            <a:ext cx="7886700" cy="720080"/>
          </a:xfrm>
        </p:spPr>
        <p:txBody>
          <a:bodyPr/>
          <a:lstStyle/>
          <a:p>
            <a:pPr algn="ctr"/>
            <a:r>
              <a:rPr lang="bg-BG" sz="3200" dirty="0" smtClean="0">
                <a:solidFill>
                  <a:schemeClr val="accent6"/>
                </a:solidFill>
              </a:rPr>
              <a:t>Къде сме ние</a:t>
            </a:r>
            <a:endParaRPr lang="en-US" sz="3200" dirty="0">
              <a:solidFill>
                <a:schemeClr val="accent6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5372006"/>
            <a:ext cx="1737207" cy="1446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483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339753" y="6309320"/>
            <a:ext cx="6804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Sources: ITC calculations based on Eurostat statistics since January, 2009.	</a:t>
            </a:r>
          </a:p>
          <a:p>
            <a:r>
              <a:rPr lang="en-US" sz="1200" dirty="0" smtClean="0"/>
              <a:t>               ITC calculations based on UN COMTRADE statistics until January, 2009</a:t>
            </a:r>
            <a:endParaRPr lang="en-US" sz="1200" dirty="0"/>
          </a:p>
        </p:txBody>
      </p:sp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02718655"/>
              </p:ext>
            </p:extLst>
          </p:nvPr>
        </p:nvGraphicFramePr>
        <p:xfrm>
          <a:off x="539552" y="1052736"/>
          <a:ext cx="7924800" cy="51181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260316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015" y="76200"/>
            <a:ext cx="7886700" cy="971550"/>
          </a:xfrm>
        </p:spPr>
        <p:txBody>
          <a:bodyPr>
            <a:normAutofit/>
          </a:bodyPr>
          <a:lstStyle/>
          <a:p>
            <a:pPr algn="ctr"/>
            <a:r>
              <a:rPr lang="bg-BG" sz="2800" dirty="0" smtClean="0">
                <a:solidFill>
                  <a:schemeClr val="accent6"/>
                </a:solidFill>
              </a:rPr>
              <a:t>Разместване на пазарите</a:t>
            </a:r>
            <a:br>
              <a:rPr lang="bg-BG" sz="2800" dirty="0" smtClean="0">
                <a:solidFill>
                  <a:schemeClr val="accent6"/>
                </a:solidFill>
              </a:rPr>
            </a:br>
            <a:r>
              <a:rPr lang="bg-BG" sz="2800" dirty="0" smtClean="0">
                <a:solidFill>
                  <a:schemeClr val="accent6"/>
                </a:solidFill>
              </a:rPr>
              <a:t>Къде изнасяме</a:t>
            </a:r>
            <a:endParaRPr lang="en-US" sz="2800" dirty="0">
              <a:solidFill>
                <a:schemeClr val="accent6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72627" y="800099"/>
            <a:ext cx="279149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2400" dirty="0" smtClean="0"/>
              <a:t>2001</a:t>
            </a:r>
          </a:p>
          <a:p>
            <a:r>
              <a:rPr lang="bg-BG" sz="2400" dirty="0" smtClean="0"/>
              <a:t>Италия</a:t>
            </a:r>
          </a:p>
          <a:p>
            <a:r>
              <a:rPr lang="bg-BG" sz="2400" dirty="0" smtClean="0"/>
              <a:t>Германия</a:t>
            </a:r>
          </a:p>
          <a:p>
            <a:r>
              <a:rPr lang="bg-BG" sz="2400" dirty="0" smtClean="0"/>
              <a:t>Гърция</a:t>
            </a:r>
          </a:p>
          <a:p>
            <a:r>
              <a:rPr lang="bg-BG" sz="2400" dirty="0" smtClean="0"/>
              <a:t>Турция</a:t>
            </a:r>
          </a:p>
          <a:p>
            <a:r>
              <a:rPr lang="bg-BG" sz="2400" dirty="0" smtClean="0"/>
              <a:t>Украйна</a:t>
            </a:r>
          </a:p>
          <a:p>
            <a:r>
              <a:rPr lang="bg-BG" sz="2400" dirty="0"/>
              <a:t>Франция</a:t>
            </a:r>
          </a:p>
          <a:p>
            <a:r>
              <a:rPr lang="bg-BG" sz="2400" dirty="0" smtClean="0"/>
              <a:t>САЩ	</a:t>
            </a:r>
            <a:r>
              <a:rPr lang="en-US" sz="2400" dirty="0" smtClean="0"/>
              <a:t>   </a:t>
            </a:r>
            <a:r>
              <a:rPr lang="bg-BG" sz="2400" dirty="0" smtClean="0"/>
              <a:t>20</a:t>
            </a:r>
          </a:p>
          <a:p>
            <a:r>
              <a:rPr lang="bg-BG" sz="2400" dirty="0" smtClean="0"/>
              <a:t>Белгия</a:t>
            </a:r>
          </a:p>
          <a:p>
            <a:r>
              <a:rPr lang="bg-BG" sz="2400" dirty="0" smtClean="0"/>
              <a:t>Сърбия и ЧГ</a:t>
            </a:r>
          </a:p>
          <a:p>
            <a:r>
              <a:rPr lang="bg-BG" sz="2400" dirty="0" smtClean="0"/>
              <a:t>Испания</a:t>
            </a:r>
          </a:p>
          <a:p>
            <a:r>
              <a:rPr lang="bg-BG" sz="2400" dirty="0" smtClean="0"/>
              <a:t>Великобритания</a:t>
            </a:r>
          </a:p>
          <a:p>
            <a:r>
              <a:rPr lang="bg-BG" sz="2400" dirty="0" smtClean="0"/>
              <a:t>Румъния</a:t>
            </a:r>
          </a:p>
          <a:p>
            <a:r>
              <a:rPr lang="bg-BG" sz="2400" dirty="0" smtClean="0"/>
              <a:t>Русия</a:t>
            </a:r>
          </a:p>
          <a:p>
            <a:r>
              <a:rPr lang="bg-BG" sz="2400" dirty="0" smtClean="0"/>
              <a:t>Македония	   18</a:t>
            </a:r>
            <a:endParaRPr lang="en-US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5280607" y="908720"/>
            <a:ext cx="331309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2400" dirty="0" smtClean="0"/>
              <a:t>2013</a:t>
            </a:r>
          </a:p>
          <a:p>
            <a:r>
              <a:rPr lang="bg-BG" sz="2400" dirty="0" smtClean="0"/>
              <a:t>Германия</a:t>
            </a:r>
          </a:p>
          <a:p>
            <a:r>
              <a:rPr lang="bg-BG" sz="2400" dirty="0" smtClean="0"/>
              <a:t>Турция</a:t>
            </a:r>
          </a:p>
          <a:p>
            <a:r>
              <a:rPr lang="bg-BG" sz="2400" dirty="0" smtClean="0"/>
              <a:t>Италия</a:t>
            </a:r>
          </a:p>
          <a:p>
            <a:r>
              <a:rPr lang="bg-BG" sz="2400" dirty="0" smtClean="0"/>
              <a:t>Румъния</a:t>
            </a:r>
          </a:p>
          <a:p>
            <a:r>
              <a:rPr lang="bg-BG" sz="2400" dirty="0" smtClean="0"/>
              <a:t>Гърция</a:t>
            </a:r>
          </a:p>
          <a:p>
            <a:r>
              <a:rPr lang="bg-BG" sz="2400" dirty="0" smtClean="0"/>
              <a:t>Франция</a:t>
            </a:r>
          </a:p>
          <a:p>
            <a:r>
              <a:rPr lang="bg-BG" sz="2400" dirty="0" smtClean="0"/>
              <a:t>Белгия</a:t>
            </a:r>
          </a:p>
          <a:p>
            <a:r>
              <a:rPr lang="bg-BG" sz="2400" dirty="0" smtClean="0"/>
              <a:t>Китай		43</a:t>
            </a:r>
          </a:p>
          <a:p>
            <a:r>
              <a:rPr lang="bg-BG" sz="2400" dirty="0" smtClean="0"/>
              <a:t>Русия</a:t>
            </a:r>
          </a:p>
          <a:p>
            <a:r>
              <a:rPr lang="bg-BG" sz="2400" dirty="0" smtClean="0"/>
              <a:t>Испания</a:t>
            </a:r>
          </a:p>
          <a:p>
            <a:r>
              <a:rPr lang="bg-BG" sz="2400" dirty="0" smtClean="0"/>
              <a:t>Холандия	    16</a:t>
            </a:r>
          </a:p>
          <a:p>
            <a:r>
              <a:rPr lang="bg-BG" sz="2400" dirty="0" smtClean="0"/>
              <a:t>Великобритания</a:t>
            </a:r>
          </a:p>
          <a:p>
            <a:r>
              <a:rPr lang="bg-BG" sz="2400" dirty="0" smtClean="0"/>
              <a:t>Украйна</a:t>
            </a:r>
          </a:p>
          <a:p>
            <a:r>
              <a:rPr lang="bg-BG" sz="2400" dirty="0" smtClean="0"/>
              <a:t>Сърбия</a:t>
            </a:r>
            <a:endParaRPr lang="en-US" sz="2400" dirty="0"/>
          </a:p>
        </p:txBody>
      </p:sp>
      <p:cxnSp>
        <p:nvCxnSpPr>
          <p:cNvPr id="6" name="Elbow Connector 5"/>
          <p:cNvCxnSpPr/>
          <p:nvPr/>
        </p:nvCxnSpPr>
        <p:spPr>
          <a:xfrm>
            <a:off x="2543175" y="1422400"/>
            <a:ext cx="2748701" cy="863600"/>
          </a:xfrm>
          <a:prstGeom prst="bentConnector3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V="1">
            <a:off x="2543175" y="1549400"/>
            <a:ext cx="2748701" cy="279400"/>
          </a:xfrm>
          <a:prstGeom prst="straightConnector1">
            <a:avLst/>
          </a:prstGeom>
          <a:ln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Elbow Connector 10"/>
          <p:cNvCxnSpPr/>
          <p:nvPr/>
        </p:nvCxnSpPr>
        <p:spPr>
          <a:xfrm>
            <a:off x="2543175" y="2217516"/>
            <a:ext cx="2748701" cy="817785"/>
          </a:xfrm>
          <a:prstGeom prst="bentConnector3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V="1">
            <a:off x="2543175" y="1955800"/>
            <a:ext cx="2748701" cy="581930"/>
          </a:xfrm>
          <a:prstGeom prst="straightConnector1">
            <a:avLst/>
          </a:prstGeom>
          <a:ln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Elbow Connector 14"/>
          <p:cNvCxnSpPr/>
          <p:nvPr/>
        </p:nvCxnSpPr>
        <p:spPr>
          <a:xfrm>
            <a:off x="2543175" y="2908300"/>
            <a:ext cx="2748701" cy="3073400"/>
          </a:xfrm>
          <a:prstGeom prst="bentConnector3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Elbow Connector 16"/>
          <p:cNvCxnSpPr/>
          <p:nvPr/>
        </p:nvCxnSpPr>
        <p:spPr>
          <a:xfrm>
            <a:off x="2543175" y="4381500"/>
            <a:ext cx="2748701" cy="1974850"/>
          </a:xfrm>
          <a:prstGeom prst="bentConnector3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V="1">
            <a:off x="2543175" y="4445000"/>
            <a:ext cx="2748701" cy="1445294"/>
          </a:xfrm>
          <a:prstGeom prst="straightConnector1">
            <a:avLst/>
          </a:prstGeom>
          <a:ln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Down Arrow 19"/>
          <p:cNvSpPr/>
          <p:nvPr/>
        </p:nvSpPr>
        <p:spPr>
          <a:xfrm>
            <a:off x="1449343" y="3526103"/>
            <a:ext cx="115910" cy="90152"/>
          </a:xfrm>
          <a:prstGeom prst="down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Down Arrow 20"/>
          <p:cNvSpPr/>
          <p:nvPr/>
        </p:nvSpPr>
        <p:spPr>
          <a:xfrm flipH="1">
            <a:off x="2339752" y="6193405"/>
            <a:ext cx="87513" cy="45719"/>
          </a:xfrm>
          <a:prstGeom prst="down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3" name="Straight Arrow Connector 22"/>
          <p:cNvCxnSpPr/>
          <p:nvPr/>
        </p:nvCxnSpPr>
        <p:spPr>
          <a:xfrm flipV="1">
            <a:off x="2543175" y="2717801"/>
            <a:ext cx="2748701" cy="2651125"/>
          </a:xfrm>
          <a:prstGeom prst="straightConnector1">
            <a:avLst/>
          </a:prstGeom>
          <a:ln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Up Arrow 23"/>
          <p:cNvSpPr/>
          <p:nvPr/>
        </p:nvSpPr>
        <p:spPr>
          <a:xfrm>
            <a:off x="6457950" y="4043362"/>
            <a:ext cx="154546" cy="9659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Up Arrow 24"/>
          <p:cNvSpPr/>
          <p:nvPr/>
        </p:nvSpPr>
        <p:spPr>
          <a:xfrm>
            <a:off x="6940984" y="5151561"/>
            <a:ext cx="154546" cy="9659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073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4408" y="22649"/>
            <a:ext cx="7886700" cy="968935"/>
          </a:xfrm>
        </p:spPr>
        <p:txBody>
          <a:bodyPr>
            <a:normAutofit/>
          </a:bodyPr>
          <a:lstStyle/>
          <a:p>
            <a:pPr algn="ctr"/>
            <a:r>
              <a:rPr lang="bg-BG" sz="2800" dirty="0" smtClean="0">
                <a:solidFill>
                  <a:schemeClr val="accent6"/>
                </a:solidFill>
              </a:rPr>
              <a:t>Разместване на стоковите групи </a:t>
            </a:r>
            <a:r>
              <a:rPr lang="en-US" sz="2800" dirty="0" smtClean="0">
                <a:solidFill>
                  <a:schemeClr val="accent6"/>
                </a:solidFill>
              </a:rPr>
              <a:t>HS2</a:t>
            </a:r>
            <a:r>
              <a:rPr lang="bg-BG" sz="2800" dirty="0" smtClean="0">
                <a:solidFill>
                  <a:schemeClr val="accent6"/>
                </a:solidFill>
              </a:rPr>
              <a:t/>
            </a:r>
            <a:br>
              <a:rPr lang="bg-BG" sz="2800" dirty="0" smtClean="0">
                <a:solidFill>
                  <a:schemeClr val="accent6"/>
                </a:solidFill>
              </a:rPr>
            </a:br>
            <a:r>
              <a:rPr lang="bg-BG" sz="2800" dirty="0" smtClean="0">
                <a:solidFill>
                  <a:schemeClr val="accent6"/>
                </a:solidFill>
              </a:rPr>
              <a:t>Какво изнасяме</a:t>
            </a:r>
            <a:endParaRPr lang="en-US" sz="2800" dirty="0">
              <a:solidFill>
                <a:schemeClr val="accent6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5682" y="1321029"/>
            <a:ext cx="422989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2000" dirty="0" smtClean="0"/>
              <a:t>2001</a:t>
            </a:r>
          </a:p>
          <a:p>
            <a:r>
              <a:rPr lang="ru-RU" sz="2000" dirty="0"/>
              <a:t>Минерални </a:t>
            </a:r>
            <a:r>
              <a:rPr lang="ru-RU" sz="2000" dirty="0" smtClean="0"/>
              <a:t>горива</a:t>
            </a:r>
            <a:endParaRPr lang="bg-BG" sz="2000" dirty="0" smtClean="0"/>
          </a:p>
          <a:p>
            <a:r>
              <a:rPr lang="ru-RU" sz="2000" dirty="0"/>
              <a:t>Облекла, </a:t>
            </a:r>
            <a:r>
              <a:rPr lang="ru-RU" sz="2000" dirty="0" smtClean="0"/>
              <a:t>разл. </a:t>
            </a:r>
            <a:r>
              <a:rPr lang="ru-RU" sz="2000" dirty="0"/>
              <a:t>от трикотажните</a:t>
            </a:r>
          </a:p>
          <a:p>
            <a:r>
              <a:rPr lang="ru-RU" sz="2000" dirty="0"/>
              <a:t>Трикотажни изделия </a:t>
            </a:r>
          </a:p>
          <a:p>
            <a:r>
              <a:rPr lang="ru-RU" sz="2000" dirty="0"/>
              <a:t>Чугун, желязо и стомана</a:t>
            </a:r>
          </a:p>
          <a:p>
            <a:r>
              <a:rPr lang="bg-BG" sz="2000" dirty="0" smtClean="0"/>
              <a:t>Машини и </a:t>
            </a:r>
            <a:r>
              <a:rPr lang="ru-RU" sz="2000" dirty="0" smtClean="0"/>
              <a:t>механизми, </a:t>
            </a:r>
            <a:r>
              <a:rPr lang="bg-BG" sz="2000" dirty="0" smtClean="0"/>
              <a:t>части</a:t>
            </a:r>
          </a:p>
          <a:p>
            <a:r>
              <a:rPr lang="bg-BG" sz="2000" dirty="0" smtClean="0"/>
              <a:t>Мед и изделия от мед</a:t>
            </a:r>
          </a:p>
          <a:p>
            <a:r>
              <a:rPr lang="bg-BG" sz="2000" dirty="0" smtClean="0"/>
              <a:t>Електрич</a:t>
            </a:r>
            <a:r>
              <a:rPr lang="en-US" sz="2000" dirty="0" smtClean="0"/>
              <a:t>.</a:t>
            </a:r>
            <a:r>
              <a:rPr lang="bg-BG" sz="2000" dirty="0" smtClean="0"/>
              <a:t> и електронни</a:t>
            </a:r>
            <a:r>
              <a:rPr lang="en-US" sz="2000" dirty="0" smtClean="0"/>
              <a:t> </a:t>
            </a:r>
            <a:r>
              <a:rPr lang="bg-BG" sz="2000" dirty="0" smtClean="0"/>
              <a:t>пр., части</a:t>
            </a:r>
          </a:p>
          <a:p>
            <a:r>
              <a:rPr lang="bg-BG" sz="2000" dirty="0" smtClean="0"/>
              <a:t>Обувки  	23</a:t>
            </a:r>
          </a:p>
          <a:p>
            <a:r>
              <a:rPr lang="bg-BG" sz="2000" dirty="0" smtClean="0"/>
              <a:t>Пластмаси и изделия</a:t>
            </a:r>
          </a:p>
          <a:p>
            <a:r>
              <a:rPr lang="bg-BG" sz="2000" dirty="0" smtClean="0"/>
              <a:t>Органични химия	48</a:t>
            </a:r>
          </a:p>
          <a:p>
            <a:r>
              <a:rPr lang="bg-BG" sz="2000" dirty="0" smtClean="0"/>
              <a:t>Торове		29</a:t>
            </a:r>
          </a:p>
          <a:p>
            <a:r>
              <a:rPr lang="bg-BG" sz="2000" dirty="0" smtClean="0"/>
              <a:t>Дървен материал и изделия</a:t>
            </a:r>
            <a:r>
              <a:rPr lang="en-US" sz="2000" dirty="0" smtClean="0"/>
              <a:t>     17</a:t>
            </a:r>
            <a:endParaRPr lang="bg-BG" sz="2000" dirty="0" smtClean="0"/>
          </a:p>
          <a:p>
            <a:r>
              <a:rPr lang="bg-BG" sz="2000" dirty="0" smtClean="0"/>
              <a:t>Изделия от желязо и стомана</a:t>
            </a:r>
            <a:r>
              <a:rPr lang="en-US" sz="2000" dirty="0" smtClean="0"/>
              <a:t>   16</a:t>
            </a:r>
            <a:endParaRPr lang="bg-BG" sz="2000" dirty="0" smtClean="0"/>
          </a:p>
          <a:p>
            <a:r>
              <a:rPr lang="bg-BG" sz="2000" dirty="0" smtClean="0"/>
              <a:t>Етерични масла, козметика</a:t>
            </a:r>
            <a:r>
              <a:rPr lang="en-US" sz="2000" dirty="0" smtClean="0"/>
              <a:t>      30</a:t>
            </a:r>
            <a:endParaRPr lang="bg-BG" sz="2000" dirty="0" smtClean="0"/>
          </a:p>
          <a:p>
            <a:r>
              <a:rPr lang="ru-RU" sz="2000" dirty="0"/>
              <a:t>Фармацевтични </a:t>
            </a:r>
            <a:r>
              <a:rPr lang="ru-RU" sz="2000" dirty="0" smtClean="0"/>
              <a:t>продукти</a:t>
            </a:r>
            <a:endParaRPr lang="ru-RU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4682645" y="1313095"/>
            <a:ext cx="442798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2000" dirty="0" smtClean="0"/>
              <a:t>2013</a:t>
            </a:r>
          </a:p>
          <a:p>
            <a:r>
              <a:rPr lang="ru-RU" sz="2000" dirty="0"/>
              <a:t>Минерални горива</a:t>
            </a:r>
          </a:p>
          <a:p>
            <a:r>
              <a:rPr lang="ru-RU" sz="2000" dirty="0"/>
              <a:t>Мед и изделия от мед</a:t>
            </a:r>
          </a:p>
          <a:p>
            <a:r>
              <a:rPr lang="ru-RU" sz="2000" dirty="0" smtClean="0"/>
              <a:t>Електрич. </a:t>
            </a:r>
            <a:r>
              <a:rPr lang="ru-RU" sz="2000" dirty="0"/>
              <a:t>и </a:t>
            </a:r>
            <a:r>
              <a:rPr lang="ru-RU" sz="2000" dirty="0" smtClean="0"/>
              <a:t>електронни пр., части</a:t>
            </a:r>
            <a:endParaRPr lang="ru-RU" sz="2000" dirty="0"/>
          </a:p>
          <a:p>
            <a:r>
              <a:rPr lang="ru-RU" sz="2000" dirty="0"/>
              <a:t>Машини и </a:t>
            </a:r>
            <a:r>
              <a:rPr lang="ru-RU" sz="2000" dirty="0" smtClean="0"/>
              <a:t>механизми, части</a:t>
            </a:r>
            <a:endParaRPr lang="ru-RU" sz="2000" dirty="0"/>
          </a:p>
          <a:p>
            <a:r>
              <a:rPr lang="ru-RU" sz="2000" dirty="0"/>
              <a:t>Житни </a:t>
            </a:r>
            <a:r>
              <a:rPr lang="ru-RU" sz="2000" dirty="0" smtClean="0"/>
              <a:t>растения</a:t>
            </a:r>
            <a:r>
              <a:rPr lang="en-US" sz="2000" dirty="0" smtClean="0"/>
              <a:t>	18</a:t>
            </a:r>
            <a:endParaRPr lang="ru-RU" sz="2000" dirty="0"/>
          </a:p>
          <a:p>
            <a:r>
              <a:rPr lang="ru-RU" sz="2000" dirty="0"/>
              <a:t>Облекла, </a:t>
            </a:r>
            <a:r>
              <a:rPr lang="ru-RU" sz="2000" dirty="0" smtClean="0"/>
              <a:t>разл. </a:t>
            </a:r>
            <a:r>
              <a:rPr lang="ru-RU" sz="2000" dirty="0"/>
              <a:t>от </a:t>
            </a:r>
            <a:r>
              <a:rPr lang="ru-RU" sz="2000" dirty="0" smtClean="0"/>
              <a:t>трикотажните</a:t>
            </a:r>
            <a:endParaRPr lang="ru-RU" sz="2000" dirty="0"/>
          </a:p>
          <a:p>
            <a:r>
              <a:rPr lang="ru-RU" sz="2000" dirty="0"/>
              <a:t>Маслодайни семена </a:t>
            </a:r>
            <a:r>
              <a:rPr lang="en-US" sz="2000" dirty="0" smtClean="0"/>
              <a:t>	</a:t>
            </a:r>
            <a:r>
              <a:rPr lang="bg-BG" sz="2000" dirty="0" smtClean="0"/>
              <a:t>         </a:t>
            </a:r>
            <a:r>
              <a:rPr lang="en-US" sz="2000" dirty="0" smtClean="0"/>
              <a:t>26</a:t>
            </a:r>
            <a:endParaRPr lang="ru-RU" sz="2000" dirty="0"/>
          </a:p>
          <a:p>
            <a:r>
              <a:rPr lang="ru-RU" sz="2000" dirty="0"/>
              <a:t>Фармацевтични продукти</a:t>
            </a:r>
          </a:p>
          <a:p>
            <a:r>
              <a:rPr lang="ru-RU" sz="2000" dirty="0"/>
              <a:t>Чугун, желязо и стомана</a:t>
            </a:r>
          </a:p>
          <a:p>
            <a:r>
              <a:rPr lang="ru-RU" sz="2000" dirty="0"/>
              <a:t>Трикотажни изделия </a:t>
            </a:r>
          </a:p>
          <a:p>
            <a:r>
              <a:rPr lang="ru-RU" sz="2000" dirty="0"/>
              <a:t>Руди, шлаки и </a:t>
            </a:r>
            <a:r>
              <a:rPr lang="ru-RU" sz="2000" dirty="0" smtClean="0"/>
              <a:t>пепели</a:t>
            </a:r>
            <a:r>
              <a:rPr lang="en-US" sz="2000" dirty="0" smtClean="0"/>
              <a:t>	</a:t>
            </a:r>
            <a:r>
              <a:rPr lang="bg-BG" sz="2000" dirty="0" smtClean="0"/>
              <a:t>   </a:t>
            </a:r>
            <a:r>
              <a:rPr lang="en-US" sz="2000" dirty="0" smtClean="0"/>
              <a:t>33</a:t>
            </a:r>
            <a:endParaRPr lang="ru-RU" sz="2000" dirty="0"/>
          </a:p>
          <a:p>
            <a:r>
              <a:rPr lang="ru-RU" sz="2000" dirty="0"/>
              <a:t>Пластмаси и изделия</a:t>
            </a:r>
          </a:p>
          <a:p>
            <a:r>
              <a:rPr lang="ru-RU" sz="2000" dirty="0"/>
              <a:t>Автомобили, </a:t>
            </a:r>
            <a:r>
              <a:rPr lang="ru-RU" sz="2000" dirty="0" smtClean="0"/>
              <a:t>велосипеди, части  </a:t>
            </a:r>
            <a:r>
              <a:rPr lang="en-US" sz="2000" dirty="0" smtClean="0"/>
              <a:t>42</a:t>
            </a:r>
            <a:endParaRPr lang="ru-RU" sz="2000" dirty="0"/>
          </a:p>
          <a:p>
            <a:r>
              <a:rPr lang="ru-RU" sz="2000" dirty="0" smtClean="0"/>
              <a:t>Мебели</a:t>
            </a:r>
            <a:r>
              <a:rPr lang="en-US" sz="2000" dirty="0" smtClean="0"/>
              <a:t>	   17</a:t>
            </a:r>
            <a:endParaRPr lang="ru-RU" sz="2000" dirty="0"/>
          </a:p>
          <a:p>
            <a:r>
              <a:rPr lang="ru-RU" sz="2000" dirty="0"/>
              <a:t>Тютюн и тютюневи </a:t>
            </a:r>
            <a:r>
              <a:rPr lang="ru-RU" sz="2000" dirty="0" smtClean="0"/>
              <a:t>изделия</a:t>
            </a:r>
            <a:r>
              <a:rPr lang="en-US" sz="2000" dirty="0"/>
              <a:t> </a:t>
            </a:r>
            <a:r>
              <a:rPr lang="en-US" sz="2000" dirty="0" smtClean="0"/>
              <a:t>    21</a:t>
            </a:r>
            <a:endParaRPr lang="en-US" sz="2000" dirty="0"/>
          </a:p>
        </p:txBody>
      </p:sp>
      <p:sp>
        <p:nvSpPr>
          <p:cNvPr id="22" name="Down Arrow 21"/>
          <p:cNvSpPr/>
          <p:nvPr/>
        </p:nvSpPr>
        <p:spPr>
          <a:xfrm>
            <a:off x="1588524" y="4912216"/>
            <a:ext cx="115910" cy="90152"/>
          </a:xfrm>
          <a:prstGeom prst="down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Down Arrow 22"/>
          <p:cNvSpPr/>
          <p:nvPr/>
        </p:nvSpPr>
        <p:spPr>
          <a:xfrm>
            <a:off x="3721957" y="5173667"/>
            <a:ext cx="115910" cy="90152"/>
          </a:xfrm>
          <a:prstGeom prst="down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Down Arrow 23"/>
          <p:cNvSpPr/>
          <p:nvPr/>
        </p:nvSpPr>
        <p:spPr>
          <a:xfrm>
            <a:off x="2673977" y="4581128"/>
            <a:ext cx="115910" cy="90152"/>
          </a:xfrm>
          <a:prstGeom prst="down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Down Arrow 24"/>
          <p:cNvSpPr/>
          <p:nvPr/>
        </p:nvSpPr>
        <p:spPr>
          <a:xfrm>
            <a:off x="3779912" y="5445224"/>
            <a:ext cx="115910" cy="90152"/>
          </a:xfrm>
          <a:prstGeom prst="down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Down Arrow 25"/>
          <p:cNvSpPr/>
          <p:nvPr/>
        </p:nvSpPr>
        <p:spPr>
          <a:xfrm>
            <a:off x="3649774" y="5749853"/>
            <a:ext cx="115910" cy="90152"/>
          </a:xfrm>
          <a:prstGeom prst="down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Up Arrow 28"/>
          <p:cNvSpPr/>
          <p:nvPr/>
        </p:nvSpPr>
        <p:spPr>
          <a:xfrm>
            <a:off x="7051183" y="2996952"/>
            <a:ext cx="154546" cy="9659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Up Arrow 29"/>
          <p:cNvSpPr/>
          <p:nvPr/>
        </p:nvSpPr>
        <p:spPr>
          <a:xfrm>
            <a:off x="7868992" y="3590189"/>
            <a:ext cx="154546" cy="9659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Up Arrow 30"/>
          <p:cNvSpPr/>
          <p:nvPr/>
        </p:nvSpPr>
        <p:spPr>
          <a:xfrm>
            <a:off x="7511603" y="4825080"/>
            <a:ext cx="154546" cy="9659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Up Arrow 31"/>
          <p:cNvSpPr/>
          <p:nvPr/>
        </p:nvSpPr>
        <p:spPr>
          <a:xfrm>
            <a:off x="8459810" y="5429280"/>
            <a:ext cx="154546" cy="9659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Up Arrow 32"/>
          <p:cNvSpPr/>
          <p:nvPr/>
        </p:nvSpPr>
        <p:spPr>
          <a:xfrm>
            <a:off x="6418432" y="5752560"/>
            <a:ext cx="154546" cy="9659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Up Arrow 33"/>
          <p:cNvSpPr/>
          <p:nvPr/>
        </p:nvSpPr>
        <p:spPr>
          <a:xfrm>
            <a:off x="8100811" y="6021288"/>
            <a:ext cx="154546" cy="9659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Down Arrow 26"/>
          <p:cNvSpPr/>
          <p:nvPr/>
        </p:nvSpPr>
        <p:spPr>
          <a:xfrm>
            <a:off x="1646479" y="3933056"/>
            <a:ext cx="115910" cy="90152"/>
          </a:xfrm>
          <a:prstGeom prst="down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Arrow Connector 5"/>
          <p:cNvCxnSpPr/>
          <p:nvPr/>
        </p:nvCxnSpPr>
        <p:spPr bwMode="auto">
          <a:xfrm>
            <a:off x="3491880" y="2132856"/>
            <a:ext cx="1368152" cy="1224136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9" name="Straight Arrow Connector 8"/>
          <p:cNvCxnSpPr/>
          <p:nvPr/>
        </p:nvCxnSpPr>
        <p:spPr bwMode="auto">
          <a:xfrm>
            <a:off x="2731932" y="2420888"/>
            <a:ext cx="2128100" cy="216024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2" name="Straight Arrow Connector 11"/>
          <p:cNvCxnSpPr/>
          <p:nvPr/>
        </p:nvCxnSpPr>
        <p:spPr bwMode="auto">
          <a:xfrm>
            <a:off x="2789887" y="2744924"/>
            <a:ext cx="2070145" cy="1548172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5" name="Straight Arrow Connector 14"/>
          <p:cNvCxnSpPr/>
          <p:nvPr/>
        </p:nvCxnSpPr>
        <p:spPr bwMode="auto">
          <a:xfrm>
            <a:off x="2789887" y="4293096"/>
            <a:ext cx="1892758" cy="880571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0" name="Straight Arrow Connector 19"/>
          <p:cNvCxnSpPr/>
          <p:nvPr/>
        </p:nvCxnSpPr>
        <p:spPr bwMode="auto">
          <a:xfrm flipV="1">
            <a:off x="3491880" y="2420888"/>
            <a:ext cx="1190765" cy="1265891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8" name="Straight Arrow Connector 37"/>
          <p:cNvCxnSpPr/>
          <p:nvPr/>
        </p:nvCxnSpPr>
        <p:spPr bwMode="auto">
          <a:xfrm flipV="1">
            <a:off x="2789887" y="2132856"/>
            <a:ext cx="1892758" cy="1224136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0" name="Straight Arrow Connector 39"/>
          <p:cNvCxnSpPr/>
          <p:nvPr/>
        </p:nvCxnSpPr>
        <p:spPr bwMode="auto">
          <a:xfrm flipV="1">
            <a:off x="3275856" y="3978132"/>
            <a:ext cx="1406789" cy="2139746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1530646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1340768"/>
            <a:ext cx="7886700" cy="1368152"/>
          </a:xfrm>
        </p:spPr>
        <p:txBody>
          <a:bodyPr>
            <a:noAutofit/>
          </a:bodyPr>
          <a:lstStyle/>
          <a:p>
            <a:pPr algn="ctr"/>
            <a:r>
              <a:rPr lang="bg-BG" sz="3200" dirty="0">
                <a:solidFill>
                  <a:schemeClr val="accent6"/>
                </a:solidFill>
                <a:latin typeface="Calibri" panose="020F0502020204030204" pitchFamily="34" charset="0"/>
              </a:rPr>
              <a:t>Сравнение на българския износ със световния </a:t>
            </a:r>
            <a:r>
              <a:rPr lang="bg-BG" sz="3200" dirty="0" smtClean="0">
                <a:solidFill>
                  <a:schemeClr val="accent6"/>
                </a:solidFill>
                <a:latin typeface="Calibri" panose="020F0502020204030204" pitchFamily="34" charset="0"/>
              </a:rPr>
              <a:t>внос</a:t>
            </a:r>
            <a:br>
              <a:rPr lang="bg-BG" sz="3200" dirty="0" smtClean="0">
                <a:solidFill>
                  <a:schemeClr val="accent6"/>
                </a:solidFill>
                <a:latin typeface="Calibri" panose="020F0502020204030204" pitchFamily="34" charset="0"/>
              </a:rPr>
            </a:br>
            <a:r>
              <a:rPr lang="bg-BG" sz="3200" dirty="0" smtClean="0">
                <a:solidFill>
                  <a:schemeClr val="accent6"/>
                </a:solidFill>
                <a:latin typeface="Calibri" panose="020F0502020204030204" pitchFamily="34" charset="0"/>
              </a:rPr>
              <a:t>(2009-2013)</a:t>
            </a:r>
            <a:endParaRPr lang="en-US" sz="3200" dirty="0">
              <a:solidFill>
                <a:schemeClr val="accent6"/>
              </a:solidFill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3082926"/>
            <a:ext cx="7886700" cy="2200275"/>
          </a:xfrm>
        </p:spPr>
        <p:txBody>
          <a:bodyPr>
            <a:normAutofit fontScale="92500" lnSpcReduction="10000"/>
          </a:bodyPr>
          <a:lstStyle/>
          <a:p>
            <a:pPr marL="0" lvl="0" indent="0">
              <a:buNone/>
            </a:pPr>
            <a:r>
              <a:rPr lang="bg-BG" dirty="0" smtClean="0"/>
              <a:t>Какъв е средногодишният ръст на определена стокова група (по глави на Хармонизираната Система от митническата тарифа) спрямо средногодишния ръст на световния внос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2133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63526"/>
            <a:ext cx="7886700" cy="713660"/>
          </a:xfrm>
        </p:spPr>
        <p:txBody>
          <a:bodyPr>
            <a:normAutofit fontScale="90000"/>
          </a:bodyPr>
          <a:lstStyle/>
          <a:p>
            <a:pPr algn="ctr"/>
            <a:r>
              <a:rPr lang="bg-BG" sz="2800" b="1" i="1" dirty="0" smtClean="0">
                <a:solidFill>
                  <a:schemeClr val="accent6"/>
                </a:solidFill>
              </a:rPr>
              <a:t>Водещи </a:t>
            </a:r>
            <a:r>
              <a:rPr lang="bg-BG" sz="2800" b="1" i="1" dirty="0">
                <a:solidFill>
                  <a:schemeClr val="accent6"/>
                </a:solidFill>
              </a:rPr>
              <a:t>стокови групи в износа на България, </a:t>
            </a:r>
            <a:r>
              <a:rPr lang="bg-BG" sz="2800" b="1" i="1" dirty="0" smtClean="0">
                <a:solidFill>
                  <a:schemeClr val="accent6"/>
                </a:solidFill>
              </a:rPr>
              <a:t>2013</a:t>
            </a:r>
            <a:r>
              <a:rPr lang="en-US" sz="2800" b="1" i="1" dirty="0" smtClean="0">
                <a:solidFill>
                  <a:schemeClr val="accent6"/>
                </a:solidFill>
              </a:rPr>
              <a:t>, </a:t>
            </a:r>
            <a:r>
              <a:rPr lang="bg-BG" sz="2800" b="1" i="1" dirty="0" smtClean="0">
                <a:solidFill>
                  <a:schemeClr val="accent6"/>
                </a:solidFill>
              </a:rPr>
              <a:t>хил. щ.д.  (&gt;</a:t>
            </a:r>
            <a:r>
              <a:rPr lang="en-US" sz="2800" b="1" i="1" dirty="0" smtClean="0">
                <a:solidFill>
                  <a:schemeClr val="accent6"/>
                </a:solidFill>
              </a:rPr>
              <a:t>1</a:t>
            </a:r>
            <a:r>
              <a:rPr lang="bg-BG" sz="2800" b="1" i="1" dirty="0" smtClean="0">
                <a:solidFill>
                  <a:schemeClr val="accent6"/>
                </a:solidFill>
              </a:rPr>
              <a:t> млрд.щ.д</a:t>
            </a:r>
            <a:r>
              <a:rPr lang="bg-BG" sz="2800" b="1" i="1" dirty="0">
                <a:solidFill>
                  <a:schemeClr val="accent6"/>
                </a:solidFill>
              </a:rPr>
              <a:t>.)</a:t>
            </a:r>
            <a:endParaRPr lang="en-US" sz="2800" dirty="0">
              <a:solidFill>
                <a:schemeClr val="accent6"/>
              </a:solidFill>
            </a:endParaRPr>
          </a:p>
        </p:txBody>
      </p:sp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2468753"/>
              </p:ext>
            </p:extLst>
          </p:nvPr>
        </p:nvGraphicFramePr>
        <p:xfrm>
          <a:off x="251520" y="1166414"/>
          <a:ext cx="8745415" cy="56697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48"/>
                <a:gridCol w="2724118"/>
                <a:gridCol w="1236322"/>
                <a:gridCol w="1304245"/>
                <a:gridCol w="1113941"/>
                <a:gridCol w="1055312"/>
                <a:gridCol w="879429"/>
              </a:tblGrid>
              <a:tr h="56176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bg-BG" sz="1400" i="1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Гл. </a:t>
                      </a:r>
                      <a:r>
                        <a:rPr lang="bg-BG" sz="1400" i="1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от</a:t>
                      </a:r>
                      <a:br>
                        <a:rPr lang="bg-BG" sz="1400" i="1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</a:br>
                      <a:r>
                        <a:rPr lang="bg-BG" sz="1400" i="1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МТ</a:t>
                      </a:r>
                      <a:endParaRPr lang="en-US" sz="1400" dirty="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bg-BG" sz="1400" i="1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Описание</a:t>
                      </a:r>
                      <a:endParaRPr lang="en-US" sz="1400" dirty="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bg-BG" sz="1400" i="1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Износ </a:t>
                      </a:r>
                      <a:br>
                        <a:rPr lang="bg-BG" sz="1400" i="1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</a:br>
                      <a:r>
                        <a:rPr lang="bg-BG" sz="1400" i="1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2013</a:t>
                      </a:r>
                      <a:endParaRPr lang="en-US" sz="1400" dirty="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bg-BG" sz="1400" i="1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Среден год. ръст на износа в стойност </a:t>
                      </a:r>
                      <a:r>
                        <a:rPr lang="bg-BG" sz="1400" i="1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2009-2013</a:t>
                      </a:r>
                      <a:endParaRPr lang="en-US" sz="1400" dirty="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bg-BG" sz="1400" i="1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Ръст на износа в стойност </a:t>
                      </a:r>
                      <a:r>
                        <a:rPr lang="bg-BG" sz="1400" i="1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2012-2013</a:t>
                      </a:r>
                      <a:endParaRPr lang="en-US" sz="1400" dirty="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bg-BG" sz="1400" i="1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Среден ръст на световния внос </a:t>
                      </a:r>
                      <a:r>
                        <a:rPr lang="bg-BG" sz="1400" i="1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2009-2013</a:t>
                      </a:r>
                      <a:endParaRPr lang="en-US" sz="1400" dirty="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bg-BG" sz="1400" i="1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Място в световния износ</a:t>
                      </a:r>
                      <a:endParaRPr lang="en-US" sz="1400" dirty="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6176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bg-BG" sz="2400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 </a:t>
                      </a:r>
                      <a:endParaRPr lang="en-US" sz="2400" dirty="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bg-BG" sz="2400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Всички продукти</a:t>
                      </a:r>
                      <a:endParaRPr lang="en-US" sz="2400" dirty="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bg-BG" sz="19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29.476.273</a:t>
                      </a:r>
                      <a:endParaRPr lang="en-US" sz="1900" dirty="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71755" algn="r">
                        <a:spcAft>
                          <a:spcPts val="0"/>
                        </a:spcAft>
                      </a:pPr>
                      <a:r>
                        <a:rPr lang="bg-BG" sz="24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15 %</a:t>
                      </a:r>
                      <a:endParaRPr lang="en-US" sz="2400" dirty="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71755" algn="r">
                        <a:spcAft>
                          <a:spcPts val="0"/>
                        </a:spcAft>
                      </a:pPr>
                      <a:r>
                        <a:rPr lang="bg-BG" sz="24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10 %</a:t>
                      </a:r>
                      <a:endParaRPr lang="en-US" sz="2400" dirty="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71755" algn="r">
                        <a:spcAft>
                          <a:spcPts val="0"/>
                        </a:spcAft>
                      </a:pPr>
                      <a:r>
                        <a:rPr lang="bg-BG" sz="24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10 %</a:t>
                      </a:r>
                      <a:endParaRPr lang="en-US" sz="2400" dirty="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71755" algn="r">
                        <a:spcAft>
                          <a:spcPts val="0"/>
                        </a:spcAft>
                      </a:pPr>
                      <a:r>
                        <a:rPr lang="bg-BG" sz="240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63</a:t>
                      </a:r>
                      <a:endParaRPr lang="en-US" sz="240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1763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bg-BG" sz="2200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27</a:t>
                      </a:r>
                      <a:endParaRPr lang="en-US" sz="2200" dirty="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bg-BG" sz="2200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Минерални горива</a:t>
                      </a:r>
                      <a:endParaRPr lang="en-US" sz="2200" dirty="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bg-BG" sz="20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4.448.360</a:t>
                      </a:r>
                      <a:endParaRPr lang="en-US" sz="2000" dirty="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71755" algn="r">
                        <a:spcAft>
                          <a:spcPts val="0"/>
                        </a:spcAft>
                      </a:pPr>
                      <a:r>
                        <a:rPr lang="bg-BG" sz="24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21 %</a:t>
                      </a:r>
                      <a:endParaRPr lang="en-US" sz="2400" dirty="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71755" algn="r">
                        <a:spcAft>
                          <a:spcPts val="0"/>
                        </a:spcAft>
                      </a:pPr>
                      <a:r>
                        <a:rPr lang="bg-BG" sz="24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1 %</a:t>
                      </a:r>
                      <a:endParaRPr lang="en-US" sz="2400" dirty="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71755" algn="r">
                        <a:spcAft>
                          <a:spcPts val="0"/>
                        </a:spcAft>
                      </a:pPr>
                      <a:r>
                        <a:rPr lang="bg-BG" sz="24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16 %</a:t>
                      </a:r>
                      <a:endParaRPr lang="en-US" sz="2400" dirty="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71755" algn="r">
                        <a:spcAft>
                          <a:spcPts val="0"/>
                        </a:spcAft>
                      </a:pPr>
                      <a:r>
                        <a:rPr lang="bg-BG" sz="240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65</a:t>
                      </a:r>
                      <a:endParaRPr lang="en-US" sz="240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1763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bg-BG" sz="2200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74</a:t>
                      </a:r>
                      <a:endParaRPr lang="en-US" sz="2200" dirty="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bg-BG" sz="2200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Мед и </a:t>
                      </a:r>
                      <a:r>
                        <a:rPr lang="bg-BG" sz="22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издел. </a:t>
                      </a:r>
                      <a:r>
                        <a:rPr lang="bg-BG" sz="2200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от мед</a:t>
                      </a:r>
                      <a:endParaRPr lang="en-US" sz="2200" dirty="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bg-BG" sz="20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3.006.634</a:t>
                      </a:r>
                      <a:endParaRPr lang="en-US" sz="2000" dirty="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71755" algn="r">
                        <a:spcAft>
                          <a:spcPts val="0"/>
                        </a:spcAft>
                      </a:pPr>
                      <a:r>
                        <a:rPr lang="bg-BG" sz="24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19 %</a:t>
                      </a:r>
                      <a:endParaRPr lang="en-US" sz="2400" dirty="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71755" algn="r">
                        <a:spcAft>
                          <a:spcPts val="0"/>
                        </a:spcAft>
                      </a:pPr>
                      <a:r>
                        <a:rPr lang="bg-BG" sz="24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7 %</a:t>
                      </a:r>
                      <a:endParaRPr lang="en-US" sz="2400" dirty="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71755" algn="r">
                        <a:spcAft>
                          <a:spcPts val="0"/>
                        </a:spcAft>
                      </a:pPr>
                      <a:r>
                        <a:rPr lang="bg-BG" sz="24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11 %</a:t>
                      </a:r>
                      <a:endParaRPr lang="en-US" sz="2400" dirty="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71755" algn="r">
                        <a:spcAft>
                          <a:spcPts val="0"/>
                        </a:spcAft>
                      </a:pPr>
                      <a:r>
                        <a:rPr lang="bg-BG" sz="240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20</a:t>
                      </a:r>
                      <a:endParaRPr lang="en-US" sz="240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1763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bg-BG" sz="220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85</a:t>
                      </a:r>
                      <a:endParaRPr lang="en-US" sz="220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bg-BG" sz="22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Електрич. </a:t>
                      </a:r>
                      <a:r>
                        <a:rPr lang="bg-BG" sz="2200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и </a:t>
                      </a:r>
                      <a:r>
                        <a:rPr lang="bg-BG" sz="22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електрон. продукти, части</a:t>
                      </a:r>
                      <a:endParaRPr lang="en-US" sz="2200" dirty="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bg-BG" sz="20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2.314.975</a:t>
                      </a:r>
                      <a:endParaRPr lang="en-US" sz="2000" dirty="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71755" algn="r">
                        <a:spcAft>
                          <a:spcPts val="0"/>
                        </a:spcAft>
                      </a:pPr>
                      <a:r>
                        <a:rPr lang="bg-BG" sz="24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15 %</a:t>
                      </a:r>
                      <a:endParaRPr lang="en-US" sz="2400" dirty="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71755" algn="r">
                        <a:spcAft>
                          <a:spcPts val="0"/>
                        </a:spcAft>
                      </a:pPr>
                      <a:r>
                        <a:rPr lang="bg-BG" sz="24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25 %</a:t>
                      </a:r>
                      <a:endParaRPr lang="en-US" sz="2400" dirty="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71755" algn="r">
                        <a:spcAft>
                          <a:spcPts val="0"/>
                        </a:spcAft>
                      </a:pPr>
                      <a:r>
                        <a:rPr lang="bg-BG" sz="24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9 %</a:t>
                      </a:r>
                      <a:endParaRPr lang="en-US" sz="2400" dirty="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71755" algn="r">
                        <a:spcAft>
                          <a:spcPts val="0"/>
                        </a:spcAft>
                      </a:pPr>
                      <a:r>
                        <a:rPr lang="bg-BG" sz="240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47</a:t>
                      </a:r>
                      <a:endParaRPr lang="en-US" sz="240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1763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bg-BG" sz="2200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84</a:t>
                      </a:r>
                      <a:endParaRPr lang="en-US" sz="2200" dirty="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bg-BG" sz="2200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Машини и </a:t>
                      </a:r>
                      <a:r>
                        <a:rPr lang="bg-BG" sz="22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механи</a:t>
                      </a:r>
                      <a:r>
                        <a:rPr lang="bg-BG" sz="20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зми</a:t>
                      </a:r>
                      <a:endParaRPr lang="en-US" sz="2000" dirty="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bg-BG" sz="20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2.127.006</a:t>
                      </a:r>
                      <a:endParaRPr lang="en-US" sz="2000" dirty="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71755" algn="r">
                        <a:spcAft>
                          <a:spcPts val="0"/>
                        </a:spcAft>
                      </a:pPr>
                      <a:r>
                        <a:rPr lang="bg-BG" sz="24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17 %</a:t>
                      </a:r>
                      <a:endParaRPr lang="en-US" sz="2400" dirty="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71755" algn="r">
                        <a:spcAft>
                          <a:spcPts val="0"/>
                        </a:spcAft>
                      </a:pPr>
                      <a:r>
                        <a:rPr lang="bg-BG" sz="24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15 %</a:t>
                      </a:r>
                      <a:endParaRPr lang="en-US" sz="2400" dirty="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71755" algn="r">
                        <a:spcAft>
                          <a:spcPts val="0"/>
                        </a:spcAft>
                      </a:pPr>
                      <a:r>
                        <a:rPr lang="bg-BG" sz="24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8 %</a:t>
                      </a:r>
                      <a:endParaRPr lang="en-US" sz="2400" dirty="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71755" algn="r">
                        <a:spcAft>
                          <a:spcPts val="0"/>
                        </a:spcAft>
                      </a:pPr>
                      <a:r>
                        <a:rPr lang="bg-BG" sz="240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46</a:t>
                      </a:r>
                      <a:endParaRPr lang="en-US" sz="240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1763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bg-BG" sz="2200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10</a:t>
                      </a:r>
                      <a:endParaRPr lang="en-US" sz="2200" dirty="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bg-BG" sz="2200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Житни растения</a:t>
                      </a:r>
                      <a:endParaRPr lang="en-US" sz="2200" dirty="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bg-BG" sz="20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1.583.622</a:t>
                      </a:r>
                      <a:endParaRPr lang="en-US" sz="2000" dirty="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71755" algn="r">
                        <a:spcAft>
                          <a:spcPts val="0"/>
                        </a:spcAft>
                      </a:pPr>
                      <a:r>
                        <a:rPr lang="bg-BG" sz="24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31 %</a:t>
                      </a:r>
                      <a:endParaRPr lang="en-US" sz="2400" dirty="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71755" algn="r">
                        <a:spcAft>
                          <a:spcPts val="0"/>
                        </a:spcAft>
                      </a:pPr>
                      <a:r>
                        <a:rPr lang="bg-BG" sz="24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50 %</a:t>
                      </a:r>
                      <a:endParaRPr lang="en-US" sz="2400" dirty="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71755" algn="r">
                        <a:spcAft>
                          <a:spcPts val="0"/>
                        </a:spcAft>
                      </a:pPr>
                      <a:r>
                        <a:rPr lang="bg-BG" sz="24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13 %</a:t>
                      </a:r>
                      <a:endParaRPr lang="en-US" sz="2400" dirty="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71755" algn="r">
                        <a:spcAft>
                          <a:spcPts val="0"/>
                        </a:spcAft>
                      </a:pPr>
                      <a:r>
                        <a:rPr lang="bg-BG" sz="240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15</a:t>
                      </a:r>
                      <a:endParaRPr lang="en-US" sz="240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1763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bg-BG" sz="2200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62</a:t>
                      </a:r>
                      <a:endParaRPr lang="en-US" sz="2200" dirty="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bg-BG" sz="20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Облекла</a:t>
                      </a:r>
                      <a:r>
                        <a:rPr lang="bg-BG" sz="22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bg-BG" sz="20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нетрикотажни</a:t>
                      </a:r>
                      <a:endParaRPr lang="en-US" sz="2000" dirty="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bg-BG" sz="20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1.020.194</a:t>
                      </a:r>
                      <a:endParaRPr lang="en-US" sz="2000" dirty="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71755" algn="r">
                        <a:spcAft>
                          <a:spcPts val="0"/>
                        </a:spcAft>
                      </a:pPr>
                      <a:r>
                        <a:rPr lang="bg-BG" sz="24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4 %</a:t>
                      </a:r>
                      <a:endParaRPr lang="en-US" sz="2400" dirty="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71755" algn="r">
                        <a:spcAft>
                          <a:spcPts val="0"/>
                        </a:spcAft>
                      </a:pPr>
                      <a:r>
                        <a:rPr lang="bg-BG" sz="24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8 %</a:t>
                      </a:r>
                      <a:endParaRPr lang="en-US" sz="2400" dirty="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71755" algn="r">
                        <a:spcAft>
                          <a:spcPts val="0"/>
                        </a:spcAft>
                      </a:pPr>
                      <a:r>
                        <a:rPr lang="bg-BG" sz="24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5 %</a:t>
                      </a:r>
                      <a:endParaRPr lang="en-US" sz="2400" dirty="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71755" algn="r">
                        <a:spcAft>
                          <a:spcPts val="0"/>
                        </a:spcAft>
                      </a:pPr>
                      <a:r>
                        <a:rPr lang="bg-BG" sz="2400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29</a:t>
                      </a:r>
                      <a:endParaRPr lang="en-US" sz="2400" dirty="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1763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bg-BG" sz="2200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12</a:t>
                      </a:r>
                      <a:endParaRPr lang="en-US" sz="2200" dirty="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bg-BG" sz="2200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Маслодайни семена </a:t>
                      </a:r>
                      <a:endParaRPr lang="en-US" sz="2200" dirty="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bg-BG" sz="20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1.010.521</a:t>
                      </a:r>
                      <a:endParaRPr lang="en-US" sz="2000" dirty="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71755" algn="r">
                        <a:spcAft>
                          <a:spcPts val="0"/>
                        </a:spcAft>
                      </a:pPr>
                      <a:r>
                        <a:rPr lang="bg-BG" sz="24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17 %</a:t>
                      </a:r>
                      <a:endParaRPr lang="en-US" sz="2400" dirty="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71755" algn="r">
                        <a:spcAft>
                          <a:spcPts val="0"/>
                        </a:spcAft>
                      </a:pPr>
                      <a:r>
                        <a:rPr lang="bg-BG" sz="24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38 %</a:t>
                      </a:r>
                      <a:endParaRPr lang="en-US" sz="2400" dirty="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71755" algn="r">
                        <a:spcAft>
                          <a:spcPts val="0"/>
                        </a:spcAft>
                      </a:pPr>
                      <a:r>
                        <a:rPr lang="bg-BG" sz="24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14 %</a:t>
                      </a:r>
                      <a:endParaRPr lang="en-US" sz="2400" dirty="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71755" algn="r">
                        <a:spcAft>
                          <a:spcPts val="0"/>
                        </a:spcAft>
                      </a:pPr>
                      <a:r>
                        <a:rPr lang="bg-BG" sz="2400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16</a:t>
                      </a:r>
                      <a:endParaRPr lang="en-US" sz="2400" dirty="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11230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070" y="0"/>
            <a:ext cx="9176069" cy="622509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27584" y="188640"/>
            <a:ext cx="8051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1800" b="1" dirty="0" smtClean="0"/>
              <a:t>Ръст на българското предлагане спрямо международното търсене</a:t>
            </a:r>
            <a:endParaRPr lang="en-US" sz="18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132082" y="188640"/>
            <a:ext cx="430887" cy="546100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bg-BG" sz="1600" dirty="0" smtClean="0"/>
              <a:t>Средногодишен ръст на световния внос, 2009-2013, %</a:t>
            </a:r>
            <a:endParaRPr lang="en-US" sz="1600" dirty="0"/>
          </a:p>
        </p:txBody>
      </p:sp>
      <p:sp>
        <p:nvSpPr>
          <p:cNvPr id="7" name="TextBox 6"/>
          <p:cNvSpPr txBox="1"/>
          <p:nvPr/>
        </p:nvSpPr>
        <p:spPr>
          <a:xfrm>
            <a:off x="1835696" y="5229200"/>
            <a:ext cx="65405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1600" dirty="0" smtClean="0"/>
              <a:t>Средногодишен ръст на дела на българския износ, 2009-2013, %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134102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11560" y="116632"/>
            <a:ext cx="7886700" cy="716700"/>
          </a:xfrm>
        </p:spPr>
        <p:txBody>
          <a:bodyPr>
            <a:normAutofit fontScale="90000"/>
          </a:bodyPr>
          <a:lstStyle/>
          <a:p>
            <a:pPr algn="ctr"/>
            <a:r>
              <a:rPr lang="bg-BG" sz="2800" b="1" i="1" dirty="0" smtClean="0">
                <a:solidFill>
                  <a:schemeClr val="accent6"/>
                </a:solidFill>
              </a:rPr>
              <a:t>Водещи </a:t>
            </a:r>
            <a:r>
              <a:rPr lang="bg-BG" sz="2800" b="1" i="1" dirty="0">
                <a:solidFill>
                  <a:schemeClr val="accent6"/>
                </a:solidFill>
              </a:rPr>
              <a:t>стокови групи в износа на България, 2013, </a:t>
            </a:r>
            <a:r>
              <a:rPr lang="bg-BG" sz="2800" b="1" i="1" dirty="0" smtClean="0">
                <a:solidFill>
                  <a:schemeClr val="accent6"/>
                </a:solidFill>
              </a:rPr>
              <a:t>хил. щ.д. (</a:t>
            </a:r>
            <a:r>
              <a:rPr lang="en-US" sz="2800" b="1" i="1" dirty="0" smtClean="0">
                <a:solidFill>
                  <a:schemeClr val="accent6"/>
                </a:solidFill>
              </a:rPr>
              <a:t>1</a:t>
            </a:r>
            <a:r>
              <a:rPr lang="bg-BG" sz="2800" b="1" i="1" dirty="0" smtClean="0">
                <a:solidFill>
                  <a:schemeClr val="accent6"/>
                </a:solidFill>
              </a:rPr>
              <a:t>&gt;0.5 млрд.щ.д</a:t>
            </a:r>
            <a:r>
              <a:rPr lang="bg-BG" sz="2800" b="1" i="1" dirty="0">
                <a:solidFill>
                  <a:schemeClr val="accent6"/>
                </a:solidFill>
              </a:rPr>
              <a:t>.)</a:t>
            </a:r>
            <a:endParaRPr lang="en-US" sz="2800" dirty="0">
              <a:solidFill>
                <a:schemeClr val="accent6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8359722"/>
              </p:ext>
            </p:extLst>
          </p:nvPr>
        </p:nvGraphicFramePr>
        <p:xfrm>
          <a:off x="179512" y="952633"/>
          <a:ext cx="8735890" cy="57887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6603"/>
                <a:gridCol w="3052097"/>
                <a:gridCol w="1047426"/>
                <a:gridCol w="1179678"/>
                <a:gridCol w="1049214"/>
                <a:gridCol w="1060487"/>
                <a:gridCol w="800385"/>
              </a:tblGrid>
              <a:tr h="6670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bg-BG" sz="1400" i="1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Гл. </a:t>
                      </a:r>
                      <a:r>
                        <a:rPr lang="bg-BG" sz="1400" i="1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от</a:t>
                      </a:r>
                      <a:br>
                        <a:rPr lang="bg-BG" sz="1400" i="1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</a:br>
                      <a:r>
                        <a:rPr lang="bg-BG" sz="1400" i="1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МТ</a:t>
                      </a:r>
                      <a:endParaRPr lang="en-US" sz="1400" dirty="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bg-BG" sz="1400" i="1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Описание</a:t>
                      </a:r>
                      <a:endParaRPr lang="en-US" sz="1400" dirty="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bg-BG" sz="1400" i="1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Износ </a:t>
                      </a:r>
                      <a:br>
                        <a:rPr lang="bg-BG" sz="1400" i="1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</a:br>
                      <a:r>
                        <a:rPr lang="bg-BG" sz="1400" i="1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2013</a:t>
                      </a:r>
                      <a:endParaRPr lang="en-US" sz="1400" dirty="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bg-BG" sz="1400" i="1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Среден год. ръст на износа в </a:t>
                      </a:r>
                      <a:r>
                        <a:rPr lang="bg-BG" sz="1400" i="1" dirty="0" err="1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стойн</a:t>
                      </a:r>
                      <a:r>
                        <a:rPr lang="bg-BG" sz="1400" i="1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 2009-2013</a:t>
                      </a:r>
                      <a:endParaRPr lang="en-US" sz="1400" dirty="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bg-BG" sz="1400" i="1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Ръст на износа в стойност </a:t>
                      </a:r>
                      <a:r>
                        <a:rPr lang="bg-BG" sz="1400" i="1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2012-2013</a:t>
                      </a:r>
                      <a:endParaRPr lang="en-US" sz="1400" dirty="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bg-BG" sz="1400" i="1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Среден ръст на </a:t>
                      </a:r>
                      <a:r>
                        <a:rPr lang="bg-BG" sz="1400" i="1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световния </a:t>
                      </a:r>
                      <a:r>
                        <a:rPr lang="bg-BG" sz="1400" i="1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внос </a:t>
                      </a:r>
                      <a:r>
                        <a:rPr lang="bg-BG" sz="1400" i="1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2009-2013</a:t>
                      </a:r>
                      <a:endParaRPr lang="en-US" sz="1400" dirty="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bg-BG" sz="1400" i="1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 panose="02030600000101010101" pitchFamily="18" charset="-127"/>
                          <a:cs typeface="Calibri" panose="020F0502020204030204" pitchFamily="34" charset="0"/>
                        </a:rPr>
                        <a:t>Място в световния износ</a:t>
                      </a:r>
                      <a:endParaRPr lang="en-US" sz="1400" dirty="0">
                        <a:effectLst/>
                        <a:latin typeface="Tahoma" panose="020B0604030504040204" pitchFamily="34" charset="0"/>
                        <a:ea typeface="Batang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85415"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2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30</a:t>
                      </a:r>
                      <a:endParaRPr lang="en-US" sz="22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2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Фармацевт</a:t>
                      </a:r>
                      <a:r>
                        <a:rPr lang="en-US" sz="22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.</a:t>
                      </a:r>
                      <a:r>
                        <a:rPr lang="bg-BG" sz="22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 </a:t>
                      </a:r>
                      <a:r>
                        <a:rPr lang="bg-BG" sz="2200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продукти</a:t>
                      </a:r>
                      <a:endParaRPr lang="en-US" sz="22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2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888.292</a:t>
                      </a:r>
                      <a:endParaRPr lang="en-US" sz="22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71755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4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20 %</a:t>
                      </a:r>
                      <a:endParaRPr lang="en-US" sz="24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71755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4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19 %</a:t>
                      </a:r>
                      <a:endParaRPr lang="en-US" sz="24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71755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4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4 %</a:t>
                      </a:r>
                      <a:endParaRPr lang="en-US" sz="24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71755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40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33</a:t>
                      </a:r>
                      <a:endParaRPr lang="en-US" sz="240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5415"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200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72</a:t>
                      </a:r>
                      <a:endParaRPr lang="en-US" sz="22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200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Чугун, желязо и стомана</a:t>
                      </a:r>
                      <a:endParaRPr lang="en-US" sz="22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2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817.291</a:t>
                      </a:r>
                      <a:endParaRPr lang="en-US" sz="22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71755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4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7 %</a:t>
                      </a:r>
                      <a:endParaRPr lang="en-US" sz="24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71755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400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-</a:t>
                      </a:r>
                      <a:r>
                        <a:rPr lang="bg-BG" sz="24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12 %</a:t>
                      </a:r>
                      <a:endParaRPr lang="en-US" sz="24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71755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4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8 %</a:t>
                      </a:r>
                      <a:endParaRPr lang="en-US" sz="24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71755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40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47</a:t>
                      </a:r>
                      <a:endParaRPr lang="en-US" sz="240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5415"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200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61</a:t>
                      </a:r>
                      <a:endParaRPr lang="en-US" sz="22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200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Трикотажни изделия </a:t>
                      </a:r>
                      <a:endParaRPr lang="en-US" sz="22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2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813.273</a:t>
                      </a:r>
                      <a:endParaRPr lang="en-US" sz="22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71755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4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3 %</a:t>
                      </a:r>
                      <a:endParaRPr lang="en-US" sz="24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71755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4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14 %</a:t>
                      </a:r>
                      <a:endParaRPr lang="en-US" sz="24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71755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4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7 %</a:t>
                      </a:r>
                      <a:endParaRPr lang="en-US" sz="24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71755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40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33</a:t>
                      </a:r>
                      <a:endParaRPr lang="en-US" sz="240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5415"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200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26</a:t>
                      </a:r>
                      <a:endParaRPr lang="en-US" sz="22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200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Руди, шлаки и пепели</a:t>
                      </a:r>
                      <a:endParaRPr lang="en-US" sz="22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2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739.763</a:t>
                      </a:r>
                      <a:endParaRPr lang="en-US" sz="22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71755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4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55 %</a:t>
                      </a:r>
                      <a:endParaRPr lang="en-US" sz="24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71755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400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0</a:t>
                      </a:r>
                      <a:endParaRPr lang="en-US" sz="24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71755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4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16 %</a:t>
                      </a:r>
                      <a:endParaRPr lang="en-US" sz="24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71755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40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31</a:t>
                      </a:r>
                      <a:endParaRPr lang="en-US" sz="240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5415"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200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39</a:t>
                      </a:r>
                      <a:endParaRPr lang="en-US" sz="22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200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Пластмаси и изделия</a:t>
                      </a:r>
                      <a:endParaRPr lang="en-US" sz="22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2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733.608</a:t>
                      </a:r>
                      <a:endParaRPr lang="en-US" sz="22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71755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4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20 %</a:t>
                      </a:r>
                      <a:endParaRPr lang="en-US" sz="24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71755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4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22 %</a:t>
                      </a:r>
                      <a:endParaRPr lang="en-US" sz="24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71755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4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10 %</a:t>
                      </a:r>
                      <a:endParaRPr lang="en-US" sz="24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71755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40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55</a:t>
                      </a:r>
                      <a:endParaRPr lang="en-US" sz="240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320"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200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87</a:t>
                      </a:r>
                      <a:endParaRPr lang="en-US" sz="22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200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Автомобили, </a:t>
                      </a:r>
                      <a:r>
                        <a:rPr lang="bg-BG" sz="22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велосипеди</a:t>
                      </a:r>
                      <a:r>
                        <a:rPr lang="bg-BG" sz="2200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, </a:t>
                      </a:r>
                      <a:r>
                        <a:rPr lang="bg-BG" sz="22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части</a:t>
                      </a:r>
                      <a:endParaRPr lang="en-US" sz="22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2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698.889</a:t>
                      </a:r>
                      <a:endParaRPr lang="en-US" sz="22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71755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4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28 %</a:t>
                      </a:r>
                      <a:endParaRPr lang="en-US" sz="24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71755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4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24 %</a:t>
                      </a:r>
                      <a:endParaRPr lang="en-US" sz="24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71755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4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11 %</a:t>
                      </a:r>
                      <a:endParaRPr lang="en-US" sz="24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71755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40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51</a:t>
                      </a:r>
                      <a:endParaRPr lang="en-US" sz="240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8484"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200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94</a:t>
                      </a:r>
                      <a:endParaRPr lang="en-US" sz="22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200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Мебели</a:t>
                      </a:r>
                      <a:endParaRPr lang="en-US" sz="22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2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530.352</a:t>
                      </a:r>
                      <a:endParaRPr lang="en-US" sz="22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71755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4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20 %</a:t>
                      </a:r>
                      <a:endParaRPr lang="en-US" sz="24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71755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4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13 %</a:t>
                      </a:r>
                      <a:endParaRPr lang="en-US" sz="24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71755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4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8 %</a:t>
                      </a:r>
                      <a:endParaRPr lang="en-US" sz="24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71755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40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43</a:t>
                      </a:r>
                      <a:endParaRPr lang="en-US" sz="240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200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24</a:t>
                      </a:r>
                      <a:endParaRPr lang="en-US" sz="22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200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Тютюн и </a:t>
                      </a:r>
                      <a:r>
                        <a:rPr lang="bg-BG" sz="22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т</a:t>
                      </a:r>
                      <a:r>
                        <a:rPr lang="en-US" sz="22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.</a:t>
                      </a:r>
                      <a:r>
                        <a:rPr lang="bg-BG" sz="22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 </a:t>
                      </a:r>
                      <a:r>
                        <a:rPr lang="bg-BG" sz="2200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изделия</a:t>
                      </a:r>
                      <a:endParaRPr lang="en-US" sz="22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2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529.265</a:t>
                      </a:r>
                      <a:endParaRPr lang="en-US" sz="22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71755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4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9 %</a:t>
                      </a:r>
                      <a:endParaRPr lang="en-US" sz="24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71755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4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13 %</a:t>
                      </a:r>
                      <a:endParaRPr lang="en-US" sz="24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71755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4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6 %</a:t>
                      </a:r>
                      <a:endParaRPr lang="en-US" sz="24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71755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400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22</a:t>
                      </a:r>
                      <a:endParaRPr lang="en-US" sz="24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45262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008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27584" y="188640"/>
            <a:ext cx="8051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1800" b="1" dirty="0" smtClean="0"/>
              <a:t>Ръст на българското предлагане спрямо международното търсене</a:t>
            </a:r>
            <a:endParaRPr lang="en-US" sz="18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132082" y="188640"/>
            <a:ext cx="430887" cy="546100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bg-BG" sz="1600" dirty="0" smtClean="0"/>
              <a:t>Средногодишен ръст на световния внос, 2009-2013, %</a:t>
            </a:r>
            <a:endParaRPr lang="en-US" sz="1600" dirty="0"/>
          </a:p>
        </p:txBody>
      </p:sp>
      <p:sp>
        <p:nvSpPr>
          <p:cNvPr id="7" name="TextBox 6"/>
          <p:cNvSpPr txBox="1"/>
          <p:nvPr/>
        </p:nvSpPr>
        <p:spPr>
          <a:xfrm>
            <a:off x="1763688" y="5373216"/>
            <a:ext cx="65405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1600" dirty="0" smtClean="0"/>
              <a:t>Средногодишен ръст на дела на българския износ, 2009-2013, %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166020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133306"/>
            <a:ext cx="8496943" cy="407607"/>
          </a:xfrm>
        </p:spPr>
        <p:txBody>
          <a:bodyPr>
            <a:noAutofit/>
          </a:bodyPr>
          <a:lstStyle/>
          <a:p>
            <a:pPr algn="ctr"/>
            <a:r>
              <a:rPr lang="ru-RU" sz="2400" b="1" i="1" dirty="0">
                <a:solidFill>
                  <a:schemeClr val="accent6"/>
                </a:solidFill>
              </a:rPr>
              <a:t>Водещи стоки в износа на България, 2013, </a:t>
            </a:r>
            <a:r>
              <a:rPr lang="ru-RU" sz="2400" b="1" i="1" dirty="0" smtClean="0">
                <a:solidFill>
                  <a:schemeClr val="accent6"/>
                </a:solidFill>
              </a:rPr>
              <a:t>хил. щ.д.</a:t>
            </a:r>
            <a:endParaRPr lang="en-US" sz="2400" b="1" i="1" dirty="0">
              <a:solidFill>
                <a:schemeClr val="accent6"/>
              </a:solidFill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7786091"/>
              </p:ext>
            </p:extLst>
          </p:nvPr>
        </p:nvGraphicFramePr>
        <p:xfrm>
          <a:off x="179512" y="836712"/>
          <a:ext cx="8795017" cy="59190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28186"/>
                <a:gridCol w="1003950"/>
                <a:gridCol w="1213106"/>
                <a:gridCol w="1160817"/>
                <a:gridCol w="972576"/>
                <a:gridCol w="721589"/>
                <a:gridCol w="794793"/>
              </a:tblGrid>
              <a:tr h="85057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400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Описание</a:t>
                      </a:r>
                      <a:endParaRPr lang="en-US" sz="14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400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Износ</a:t>
                      </a:r>
                      <a:endParaRPr lang="en-US" sz="14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400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2013 г</a:t>
                      </a:r>
                      <a:r>
                        <a:rPr lang="bg-BG" sz="1400" i="1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.</a:t>
                      </a:r>
                      <a:endParaRPr lang="en-US" sz="14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400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Среден год. ръст на износа в стойност</a:t>
                      </a:r>
                      <a:br>
                        <a:rPr lang="bg-BG" sz="1400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</a:br>
                      <a:r>
                        <a:rPr lang="bg-BG" sz="1400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2009-2013 г</a:t>
                      </a:r>
                      <a:r>
                        <a:rPr lang="bg-BG" sz="1400" i="1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.</a:t>
                      </a:r>
                      <a:endParaRPr lang="en-US" sz="14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400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Среден год. ръст на износа в количество </a:t>
                      </a:r>
                      <a:r>
                        <a:rPr lang="bg-BG" sz="1400" i="1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2009-2013</a:t>
                      </a:r>
                      <a:endParaRPr lang="en-US" sz="14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400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Среден ръст на </a:t>
                      </a:r>
                      <a:r>
                        <a:rPr lang="bg-BG" sz="1400" i="1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свето</a:t>
                      </a:r>
                      <a:r>
                        <a:rPr lang="en-US" sz="1400" i="1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 </a:t>
                      </a:r>
                      <a:r>
                        <a:rPr lang="bg-BG" sz="1400" i="1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вния </a:t>
                      </a:r>
                      <a:r>
                        <a:rPr lang="bg-BG" sz="1400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внос </a:t>
                      </a:r>
                      <a:r>
                        <a:rPr lang="bg-BG" sz="1400" i="1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2009-2013</a:t>
                      </a:r>
                      <a:endParaRPr lang="en-US" sz="14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400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Дял в </a:t>
                      </a:r>
                      <a:br>
                        <a:rPr lang="bg-BG" sz="1400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</a:br>
                      <a:r>
                        <a:rPr lang="bg-BG" sz="1400" i="1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свето</a:t>
                      </a:r>
                      <a:r>
                        <a:rPr lang="en-US" sz="1400" i="1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 </a:t>
                      </a:r>
                      <a:r>
                        <a:rPr lang="bg-BG" sz="1400" i="1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вния</a:t>
                      </a:r>
                      <a:r>
                        <a:rPr lang="bg-BG" sz="1400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/>
                      </a:r>
                      <a:br>
                        <a:rPr lang="bg-BG" sz="1400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</a:br>
                      <a:r>
                        <a:rPr lang="bg-BG" sz="1400" i="1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износ</a:t>
                      </a:r>
                      <a:endParaRPr lang="en-US" sz="14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400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Място в све товния</a:t>
                      </a:r>
                      <a:br>
                        <a:rPr lang="bg-BG" sz="1400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</a:br>
                      <a:r>
                        <a:rPr lang="bg-BG" sz="1400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износ</a:t>
                      </a:r>
                      <a:endParaRPr lang="en-US" sz="14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9097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Ср. </a:t>
                      </a:r>
                      <a:r>
                        <a:rPr lang="bg-BG" sz="1500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и тежки </a:t>
                      </a: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нефт. </a:t>
                      </a:r>
                      <a:r>
                        <a:rPr lang="bg-BG" sz="1500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деривати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2</a:t>
                      </a:r>
                      <a:r>
                        <a:rPr lang="en-US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.</a:t>
                      </a: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163</a:t>
                      </a:r>
                      <a:r>
                        <a:rPr lang="en-US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.</a:t>
                      </a: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849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24 %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8 %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20 %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0.3</a:t>
                      </a: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 %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40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</a:tr>
              <a:tr h="329097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Леки нефтени деривати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1</a:t>
                      </a:r>
                      <a:r>
                        <a:rPr lang="en-US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.</a:t>
                      </a: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690</a:t>
                      </a:r>
                      <a:r>
                        <a:rPr lang="en-US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.</a:t>
                      </a: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037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25 %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11 %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20 %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0.6</a:t>
                      </a: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 %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35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</a:tr>
              <a:tr h="329097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Рафинирана катодна мед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1</a:t>
                      </a:r>
                      <a:r>
                        <a:rPr lang="en-US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.</a:t>
                      </a: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478</a:t>
                      </a:r>
                      <a:r>
                        <a:rPr lang="en-US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.</a:t>
                      </a: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917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16 %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7 %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10 %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2.3</a:t>
                      </a: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 %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15</a:t>
                      </a:r>
                      <a:endParaRPr lang="en-US" sz="150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</a:tr>
              <a:tr h="34668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Нерафинирана анодна мед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1</a:t>
                      </a:r>
                      <a:r>
                        <a:rPr lang="en-US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.</a:t>
                      </a: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035</a:t>
                      </a:r>
                      <a:r>
                        <a:rPr lang="en-US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.</a:t>
                      </a: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069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32 %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21 %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15 %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15.2</a:t>
                      </a: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 %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2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</a:tr>
              <a:tr h="28803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Пшеница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918</a:t>
                      </a:r>
                      <a:r>
                        <a:rPr lang="en-US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.</a:t>
                      </a: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538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33 %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17 %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13 %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2.1</a:t>
                      </a: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 %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11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</a:tr>
              <a:tr h="28803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Семена от слънчоглед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743</a:t>
                      </a:r>
                      <a:r>
                        <a:rPr lang="en-US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.</a:t>
                      </a: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625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21 %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7 %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14 %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17.8</a:t>
                      </a: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 %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1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</a:tr>
              <a:tr h="329097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Медикаменти 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675</a:t>
                      </a:r>
                      <a:r>
                        <a:rPr lang="en-US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.</a:t>
                      </a: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835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23 %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11 %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3 %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0.3</a:t>
                      </a: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 %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30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</a:tr>
              <a:tr h="246967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Царевица</a:t>
                      </a:r>
                      <a:endParaRPr lang="en-US" sz="150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487</a:t>
                      </a:r>
                      <a:r>
                        <a:rPr lang="en-US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.</a:t>
                      </a: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639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42 %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33 %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17 %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1.6</a:t>
                      </a: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 %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11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</a:tr>
              <a:tr h="329097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Електроенергия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455</a:t>
                      </a:r>
                      <a:r>
                        <a:rPr lang="en-US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.</a:t>
                      </a: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583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5 %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8 %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5 %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1.3</a:t>
                      </a: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 %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22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</a:tr>
              <a:tr h="246967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Медни руди и </a:t>
                      </a: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концентрати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368</a:t>
                      </a:r>
                      <a:r>
                        <a:rPr lang="en-US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.</a:t>
                      </a: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467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30 %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24 %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15 %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0.7</a:t>
                      </a: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 %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20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</a:tr>
              <a:tr h="3600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Руди на </a:t>
                      </a: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благородни метали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349</a:t>
                      </a:r>
                      <a:r>
                        <a:rPr lang="en-US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.</a:t>
                      </a: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307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 err="1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n.a</a:t>
                      </a:r>
                      <a:r>
                        <a:rPr lang="bg-BG" sz="1500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. 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 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18 %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10.6</a:t>
                      </a: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 %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4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</a:tr>
              <a:tr h="28803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Цигари, съдържащи тютюн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274</a:t>
                      </a:r>
                      <a:r>
                        <a:rPr lang="en-US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.</a:t>
                      </a: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330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31 %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28 %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5 %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1.4</a:t>
                      </a: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 %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17</a:t>
                      </a:r>
                      <a:endParaRPr lang="en-US" sz="150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</a:tr>
              <a:tr h="329097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Компл</a:t>
                      </a:r>
                      <a:r>
                        <a:rPr lang="en-US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.</a:t>
                      </a: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 </a:t>
                      </a:r>
                      <a:r>
                        <a:rPr lang="bg-BG" sz="1500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проводници </a:t>
                      </a: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автомобили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269</a:t>
                      </a:r>
                      <a:r>
                        <a:rPr lang="en-US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.</a:t>
                      </a: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889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6 %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8 %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16 %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0.8</a:t>
                      </a: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 %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22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</a:tr>
              <a:tr h="27791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Калцинирана сода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230</a:t>
                      </a:r>
                      <a:r>
                        <a:rPr lang="en-US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.</a:t>
                      </a: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245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16 %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14 %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7 %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8.9</a:t>
                      </a: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 %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3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</a:tr>
              <a:tr h="28803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Тютюни на листа</a:t>
                      </a:r>
                      <a:endParaRPr lang="en-US" sz="150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209</a:t>
                      </a:r>
                      <a:r>
                        <a:rPr lang="en-US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.</a:t>
                      </a: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564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-</a:t>
                      </a: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7 %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-</a:t>
                      </a: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8 %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3 %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8.8</a:t>
                      </a: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 %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3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</a:tr>
              <a:tr h="246967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Електрически табла, &lt;1000 </a:t>
                      </a:r>
                      <a:r>
                        <a:rPr lang="en-US" sz="1500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V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198</a:t>
                      </a:r>
                      <a:r>
                        <a:rPr lang="en-US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.</a:t>
                      </a: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534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33 %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n.a. 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18 %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0.4</a:t>
                      </a: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 %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32</a:t>
                      </a:r>
                      <a:endParaRPr lang="en-US" sz="15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3503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008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27584" y="188640"/>
            <a:ext cx="8051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1800" b="1" dirty="0" smtClean="0"/>
              <a:t>Ръст на българското предлагане спрямо международното търсене</a:t>
            </a:r>
            <a:endParaRPr lang="en-US" sz="18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132082" y="188640"/>
            <a:ext cx="430887" cy="546100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bg-BG" sz="1600" dirty="0" smtClean="0"/>
              <a:t>Средногодишен ръст на световния внос, 2009-2013, %</a:t>
            </a:r>
            <a:endParaRPr lang="en-US" sz="1600" dirty="0"/>
          </a:p>
        </p:txBody>
      </p:sp>
      <p:sp>
        <p:nvSpPr>
          <p:cNvPr id="7" name="TextBox 6"/>
          <p:cNvSpPr txBox="1"/>
          <p:nvPr/>
        </p:nvSpPr>
        <p:spPr>
          <a:xfrm>
            <a:off x="1763688" y="5303176"/>
            <a:ext cx="65405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1600" dirty="0" smtClean="0"/>
              <a:t>Средногодишен ръст на дела на българския износ, 2009-2013, %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460163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116632"/>
            <a:ext cx="7886700" cy="49775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>
                <a:solidFill>
                  <a:schemeClr val="accent6"/>
                </a:solidFill>
              </a:rPr>
              <a:t>Български стоки с най-високо място в световния износ през 2013</a:t>
            </a:r>
            <a:endParaRPr lang="en-US" sz="2800" b="1" dirty="0">
              <a:solidFill>
                <a:schemeClr val="accent6"/>
              </a:solidFill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3305793"/>
              </p:ext>
            </p:extLst>
          </p:nvPr>
        </p:nvGraphicFramePr>
        <p:xfrm>
          <a:off x="183525" y="758302"/>
          <a:ext cx="8780963" cy="60514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20723"/>
                <a:gridCol w="914940"/>
                <a:gridCol w="1245300"/>
              </a:tblGrid>
              <a:tr h="50025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8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Стока</a:t>
                      </a:r>
                      <a:endParaRPr lang="en-US" sz="18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800" b="1" i="1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Място</a:t>
                      </a:r>
                      <a:endParaRPr lang="en-US" sz="180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800" b="1" i="1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2013</a:t>
                      </a:r>
                      <a:endParaRPr lang="en-US" sz="180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8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Batang"/>
                          <a:cs typeface="Calibri"/>
                        </a:rPr>
                        <a:t>Износ (хил.щ.д.)</a:t>
                      </a:r>
                      <a:endParaRPr lang="en-US" sz="1800" dirty="0">
                        <a:effectLst/>
                        <a:latin typeface="Tahoma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00259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000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/>
                          <a:cs typeface="Calibri"/>
                        </a:rPr>
                        <a:t>Зърна, сплескани или на люспи, </a:t>
                      </a:r>
                      <a:r>
                        <a:rPr lang="bg-BG" sz="20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/>
                          <a:cs typeface="Calibri"/>
                        </a:rPr>
                        <a:t>не овесени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000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/>
                          <a:cs typeface="Calibri"/>
                        </a:rPr>
                        <a:t>1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0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/>
                          <a:cs typeface="Calibri"/>
                        </a:rPr>
                        <a:t>25</a:t>
                      </a:r>
                      <a:r>
                        <a:rPr lang="en-US" sz="20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/>
                          <a:cs typeface="Calibri"/>
                        </a:rPr>
                        <a:t>.</a:t>
                      </a:r>
                      <a:r>
                        <a:rPr lang="bg-BG" sz="20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/>
                          <a:cs typeface="Calibri"/>
                        </a:rPr>
                        <a:t>429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</a:tr>
              <a:tr h="500259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000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/>
                          <a:cs typeface="Calibri"/>
                        </a:rPr>
                        <a:t>Слънчогледови семена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00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/>
                          <a:cs typeface="Calibri"/>
                        </a:rPr>
                        <a:t>1</a:t>
                      </a:r>
                      <a:endParaRPr lang="en-US" sz="2000">
                        <a:effectLst/>
                        <a:latin typeface="Calibri" panose="020F0502020204030204" pitchFamily="34" charset="0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0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/>
                          <a:cs typeface="Calibri"/>
                        </a:rPr>
                        <a:t>743</a:t>
                      </a:r>
                      <a:r>
                        <a:rPr lang="en-US" sz="20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/>
                          <a:cs typeface="Calibri"/>
                        </a:rPr>
                        <a:t>.</a:t>
                      </a:r>
                      <a:r>
                        <a:rPr lang="bg-BG" sz="20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/>
                          <a:cs typeface="Calibri"/>
                        </a:rPr>
                        <a:t>625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</a:tr>
              <a:tr h="500259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000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/>
                          <a:cs typeface="Calibri"/>
                        </a:rPr>
                        <a:t>Нерафинирана анодна мед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00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/>
                          <a:cs typeface="Calibri"/>
                        </a:rPr>
                        <a:t>2</a:t>
                      </a:r>
                      <a:endParaRPr lang="en-US" sz="2000">
                        <a:effectLst/>
                        <a:latin typeface="Calibri" panose="020F0502020204030204" pitchFamily="34" charset="0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71755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0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/>
                          <a:cs typeface="Calibri"/>
                        </a:rPr>
                        <a:t>1</a:t>
                      </a:r>
                      <a:r>
                        <a:rPr lang="en-US" sz="20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/>
                          <a:cs typeface="Calibri"/>
                        </a:rPr>
                        <a:t>.</a:t>
                      </a:r>
                      <a:r>
                        <a:rPr lang="bg-BG" sz="20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/>
                          <a:cs typeface="Calibri"/>
                        </a:rPr>
                        <a:t>035</a:t>
                      </a:r>
                      <a:r>
                        <a:rPr lang="en-US" sz="20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/>
                          <a:cs typeface="Calibri"/>
                        </a:rPr>
                        <a:t>.</a:t>
                      </a:r>
                      <a:r>
                        <a:rPr lang="bg-BG" sz="20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/>
                          <a:cs typeface="Calibri"/>
                        </a:rPr>
                        <a:t>069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</a:tr>
              <a:tr h="500259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000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/>
                          <a:cs typeface="Calibri"/>
                        </a:rPr>
                        <a:t>Патешко и гъше месо 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00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/>
                          <a:cs typeface="Calibri"/>
                        </a:rPr>
                        <a:t>2</a:t>
                      </a:r>
                      <a:endParaRPr lang="en-US" sz="2000">
                        <a:effectLst/>
                        <a:latin typeface="Calibri" panose="020F0502020204030204" pitchFamily="34" charset="0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71755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0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/>
                          <a:cs typeface="Calibri"/>
                        </a:rPr>
                        <a:t>91</a:t>
                      </a:r>
                      <a:r>
                        <a:rPr lang="en-US" sz="20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/>
                          <a:cs typeface="Calibri"/>
                        </a:rPr>
                        <a:t>.</a:t>
                      </a:r>
                      <a:r>
                        <a:rPr lang="bg-BG" sz="20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/>
                          <a:cs typeface="Calibri"/>
                        </a:rPr>
                        <a:t>306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</a:tr>
              <a:tr h="500259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000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/>
                          <a:cs typeface="Calibri"/>
                        </a:rPr>
                        <a:t>Временно консервирани череши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00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/>
                          <a:cs typeface="Calibri"/>
                        </a:rPr>
                        <a:t>2</a:t>
                      </a:r>
                      <a:endParaRPr lang="en-US" sz="2000">
                        <a:effectLst/>
                        <a:latin typeface="Calibri" panose="020F0502020204030204" pitchFamily="34" charset="0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71755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0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/>
                          <a:cs typeface="Calibri"/>
                        </a:rPr>
                        <a:t>19</a:t>
                      </a:r>
                      <a:r>
                        <a:rPr lang="en-US" sz="20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/>
                          <a:cs typeface="Calibri"/>
                        </a:rPr>
                        <a:t>.</a:t>
                      </a:r>
                      <a:r>
                        <a:rPr lang="bg-BG" sz="20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/>
                          <a:cs typeface="Calibri"/>
                        </a:rPr>
                        <a:t>483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</a:tr>
              <a:tr h="500259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000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/>
                          <a:cs typeface="Calibri"/>
                        </a:rPr>
                        <a:t>Семена от кориандър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00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/>
                          <a:cs typeface="Calibri"/>
                        </a:rPr>
                        <a:t>2</a:t>
                      </a:r>
                      <a:endParaRPr lang="en-US" sz="2000">
                        <a:effectLst/>
                        <a:latin typeface="Calibri" panose="020F0502020204030204" pitchFamily="34" charset="0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71755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0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/>
                          <a:cs typeface="Calibri"/>
                        </a:rPr>
                        <a:t>17</a:t>
                      </a:r>
                      <a:r>
                        <a:rPr lang="en-US" sz="20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/>
                          <a:cs typeface="Calibri"/>
                        </a:rPr>
                        <a:t>.</a:t>
                      </a:r>
                      <a:r>
                        <a:rPr lang="bg-BG" sz="20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/>
                          <a:cs typeface="Calibri"/>
                        </a:rPr>
                        <a:t>165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</a:tr>
              <a:tr h="500259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000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/>
                          <a:cs typeface="Calibri"/>
                        </a:rPr>
                        <a:t>Калцинирана сода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00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/>
                          <a:cs typeface="Calibri"/>
                        </a:rPr>
                        <a:t>3</a:t>
                      </a:r>
                      <a:endParaRPr lang="en-US" sz="2000">
                        <a:effectLst/>
                        <a:latin typeface="Calibri" panose="020F0502020204030204" pitchFamily="34" charset="0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71755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0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/>
                          <a:cs typeface="Calibri"/>
                        </a:rPr>
                        <a:t>230</a:t>
                      </a:r>
                      <a:r>
                        <a:rPr lang="en-US" sz="20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/>
                          <a:cs typeface="Calibri"/>
                        </a:rPr>
                        <a:t>.</a:t>
                      </a:r>
                      <a:r>
                        <a:rPr lang="bg-BG" sz="20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/>
                          <a:cs typeface="Calibri"/>
                        </a:rPr>
                        <a:t>245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</a:tr>
              <a:tr h="500259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000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/>
                          <a:cs typeface="Calibri"/>
                        </a:rPr>
                        <a:t>Тютюни на листа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000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/>
                          <a:cs typeface="Calibri"/>
                        </a:rPr>
                        <a:t>3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71755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0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/>
                          <a:cs typeface="Calibri"/>
                        </a:rPr>
                        <a:t>209</a:t>
                      </a:r>
                      <a:r>
                        <a:rPr lang="en-US" sz="20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/>
                          <a:cs typeface="Calibri"/>
                        </a:rPr>
                        <a:t>.</a:t>
                      </a:r>
                      <a:r>
                        <a:rPr lang="bg-BG" sz="20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/>
                          <a:cs typeface="Calibri"/>
                        </a:rPr>
                        <a:t>564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</a:tr>
              <a:tr h="500259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000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/>
                          <a:cs typeface="Calibri"/>
                        </a:rPr>
                        <a:t>Рапица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000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/>
                          <a:cs typeface="Calibri"/>
                        </a:rPr>
                        <a:t>3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71755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0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/>
                          <a:cs typeface="Calibri"/>
                        </a:rPr>
                        <a:t>118</a:t>
                      </a:r>
                      <a:r>
                        <a:rPr lang="en-US" sz="20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/>
                          <a:cs typeface="Calibri"/>
                        </a:rPr>
                        <a:t>.</a:t>
                      </a:r>
                      <a:r>
                        <a:rPr lang="bg-BG" sz="20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/>
                          <a:cs typeface="Calibri"/>
                        </a:rPr>
                        <a:t>368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</a:tr>
              <a:tr h="500259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000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/>
                          <a:cs typeface="Calibri"/>
                        </a:rPr>
                        <a:t>Седалки и капаци за тоалетни чинии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000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/>
                          <a:cs typeface="Calibri"/>
                        </a:rPr>
                        <a:t>3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71755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0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/>
                          <a:cs typeface="Calibri"/>
                        </a:rPr>
                        <a:t>53</a:t>
                      </a:r>
                      <a:r>
                        <a:rPr lang="en-US" sz="20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/>
                          <a:cs typeface="Calibri"/>
                        </a:rPr>
                        <a:t>.</a:t>
                      </a:r>
                      <a:r>
                        <a:rPr lang="bg-BG" sz="20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/>
                          <a:cs typeface="Calibri"/>
                        </a:rPr>
                        <a:t>893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</a:tr>
              <a:tr h="500259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000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/>
                          <a:cs typeface="Calibri"/>
                        </a:rPr>
                        <a:t>Руди </a:t>
                      </a:r>
                      <a:r>
                        <a:rPr lang="bg-BG" sz="20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/>
                          <a:cs typeface="Calibri"/>
                        </a:rPr>
                        <a:t>и концентрати</a:t>
                      </a:r>
                      <a:r>
                        <a:rPr lang="en-US" sz="20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/>
                          <a:cs typeface="Calibri"/>
                        </a:rPr>
                        <a:t> </a:t>
                      </a:r>
                      <a:r>
                        <a:rPr lang="bg-BG" sz="20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/>
                          <a:cs typeface="Calibri"/>
                        </a:rPr>
                        <a:t>на благородни метали, не сребърни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000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/>
                          <a:cs typeface="Calibri"/>
                        </a:rPr>
                        <a:t>4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71755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0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/>
                          <a:cs typeface="Calibri"/>
                        </a:rPr>
                        <a:t>349</a:t>
                      </a:r>
                      <a:r>
                        <a:rPr lang="en-US" sz="20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/>
                          <a:cs typeface="Calibri"/>
                        </a:rPr>
                        <a:t>.</a:t>
                      </a:r>
                      <a:r>
                        <a:rPr lang="bg-BG" sz="200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Batang"/>
                          <a:cs typeface="Calibri"/>
                        </a:rPr>
                        <a:t>307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Batang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44635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49162355"/>
              </p:ext>
            </p:extLst>
          </p:nvPr>
        </p:nvGraphicFramePr>
        <p:xfrm>
          <a:off x="899592" y="1517713"/>
          <a:ext cx="7344816" cy="40324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755576" y="1196752"/>
            <a:ext cx="9361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000 US$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40875292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19189133"/>
              </p:ext>
            </p:extLst>
          </p:nvPr>
        </p:nvGraphicFramePr>
        <p:xfrm>
          <a:off x="323528" y="1196752"/>
          <a:ext cx="8568952" cy="54726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712156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idx="4294967295"/>
          </p:nvPr>
        </p:nvSpPr>
        <p:spPr bwMode="auto">
          <a:xfrm>
            <a:off x="683568" y="404664"/>
            <a:ext cx="7772400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bg-BG" altLang="en-US" sz="32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Ръстът на износа се дължи на:</a:t>
            </a:r>
            <a:endParaRPr lang="en-US" altLang="en-US" sz="3200" dirty="0" smtClean="0">
              <a:solidFill>
                <a:schemeClr val="accent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4294967295"/>
          </p:nvPr>
        </p:nvSpPr>
        <p:spPr bwMode="auto">
          <a:xfrm>
            <a:off x="755576" y="1772816"/>
            <a:ext cx="7920880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>
              <a:lnSpc>
                <a:spcPct val="90000"/>
              </a:lnSpc>
            </a:pPr>
            <a:r>
              <a:rPr lang="bg-BG" altLang="en-US" sz="2800" dirty="0" smtClean="0"/>
              <a:t>Ръст в количество – около 2/3 от целия ръст</a:t>
            </a:r>
            <a:endParaRPr lang="ru-RU" altLang="en-US" sz="2800" dirty="0" smtClean="0"/>
          </a:p>
          <a:p>
            <a:pPr marL="0" indent="0">
              <a:lnSpc>
                <a:spcPct val="90000"/>
              </a:lnSpc>
            </a:pPr>
            <a:r>
              <a:rPr lang="bg-BG" altLang="en-US" sz="2800" dirty="0" smtClean="0"/>
              <a:t>Ръст в цени – около 1/3</a:t>
            </a:r>
            <a:endParaRPr lang="ru-RU" altLang="en-US" sz="2800" dirty="0" smtClean="0"/>
          </a:p>
          <a:p>
            <a:pPr marL="0" indent="0">
              <a:lnSpc>
                <a:spcPct val="90000"/>
              </a:lnSpc>
            </a:pPr>
            <a:r>
              <a:rPr lang="bg-BG" altLang="ko-KR" sz="2800" dirty="0" smtClean="0"/>
              <a:t>Бедна на ресурси страна, а основният износ е на горива и суровини, около 30%, при 32-33% в предкризисния период </a:t>
            </a:r>
            <a:endParaRPr lang="ru-RU" altLang="en-US" sz="2800" dirty="0" smtClean="0"/>
          </a:p>
          <a:p>
            <a:pPr marL="0" indent="0">
              <a:lnSpc>
                <a:spcPct val="90000"/>
              </a:lnSpc>
            </a:pPr>
            <a:r>
              <a:rPr lang="bg-BG" altLang="ko-KR" sz="2800" dirty="0" smtClean="0"/>
              <a:t>С изключение на суровините, ръстът в количество почти навсякъде изпреварва ръста в стойност, т.е. нарастват физическите обеми, но има поевтиняване на някои обработени продукти </a:t>
            </a:r>
            <a:endParaRPr lang="ru-RU" alt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2307349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idx="4294967295"/>
          </p:nvPr>
        </p:nvSpPr>
        <p:spPr bwMode="auto">
          <a:xfrm>
            <a:off x="683568" y="548680"/>
            <a:ext cx="8136259" cy="1079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bg-BG" altLang="ko-KR" sz="32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Групи стоки с относително по-голяма добавена стойност</a:t>
            </a:r>
            <a:endParaRPr lang="en-US" altLang="en-US" sz="3200" dirty="0" smtClean="0">
              <a:solidFill>
                <a:schemeClr val="accent6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4294967295"/>
          </p:nvPr>
        </p:nvSpPr>
        <p:spPr bwMode="auto">
          <a:xfrm>
            <a:off x="755576" y="2060849"/>
            <a:ext cx="7559675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>
              <a:buFont typeface="Arial" pitchFamily="34" charset="0"/>
              <a:buNone/>
            </a:pPr>
            <a:r>
              <a:rPr lang="bg-BG" altLang="en-US" sz="2800" dirty="0" smtClean="0"/>
              <a:t>- Компоненти за автомобилостроенето като хидравлика, машинни възли, акумулатори, лагери, кабели, електротехнически и електронни изделия, сензори, джанти; </a:t>
            </a:r>
          </a:p>
          <a:p>
            <a:pPr marL="0" indent="0">
              <a:buFont typeface="Arial" pitchFamily="34" charset="0"/>
              <a:buNone/>
            </a:pPr>
            <a:r>
              <a:rPr lang="bg-BG" altLang="en-US" sz="2800" dirty="0" smtClean="0"/>
              <a:t>- Хладилници, фризери и санитарен фаянс; изчислителни машини.</a:t>
            </a:r>
          </a:p>
          <a:p>
            <a:pPr marL="0" indent="0">
              <a:buFont typeface="Arial" pitchFamily="34" charset="0"/>
              <a:buNone/>
            </a:pPr>
            <a:r>
              <a:rPr lang="bg-BG" altLang="en-US" sz="2800" dirty="0" smtClean="0"/>
              <a:t>Основни пазари са Германия, Италия, Франция, но изделията се вграждат и след това се реализират в целия свят</a:t>
            </a:r>
            <a:endParaRPr lang="ru-RU" alt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4233658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idx="4294967295"/>
          </p:nvPr>
        </p:nvSpPr>
        <p:spPr bwMode="auto">
          <a:xfrm>
            <a:off x="684213" y="692150"/>
            <a:ext cx="7772400" cy="1079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bg-BG" altLang="ko-KR" sz="32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Групи стоки с относително голяма добавена стойност (2)</a:t>
            </a:r>
            <a:endParaRPr lang="en-US" altLang="en-US" sz="3200" dirty="0" smtClean="0">
              <a:solidFill>
                <a:schemeClr val="accent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4294967295"/>
          </p:nvPr>
        </p:nvSpPr>
        <p:spPr bwMode="auto">
          <a:xfrm>
            <a:off x="827088" y="1773238"/>
            <a:ext cx="7559675" cy="4535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/>
            <a:r>
              <a:rPr lang="bg-BG" altLang="en-US" sz="2800" smtClean="0"/>
              <a:t>България може да увеличи износа си за развитите държави с нарастващ износ, като стане подизпълнител на техните фирми</a:t>
            </a:r>
          </a:p>
          <a:p>
            <a:pPr marL="0" indent="0"/>
            <a:r>
              <a:rPr lang="bg-BG" altLang="en-US" sz="2800" smtClean="0"/>
              <a:t>Нараснала производителност при изчислителна техника, електронни компонентни, медицинско оборудване</a:t>
            </a:r>
          </a:p>
          <a:p>
            <a:pPr marL="0" indent="0"/>
            <a:r>
              <a:rPr lang="bg-BG" altLang="en-US" sz="2800" smtClean="0"/>
              <a:t>Нарасналата конкурентоспособност се дължи на международните компании, а не толкова на местните фирми</a:t>
            </a:r>
            <a:endParaRPr lang="ru-RU" altLang="en-US" sz="2800" smtClean="0"/>
          </a:p>
        </p:txBody>
      </p:sp>
    </p:spTree>
    <p:extLst>
      <p:ext uri="{BB962C8B-B14F-4D97-AF65-F5344CB8AC3E}">
        <p14:creationId xmlns:p14="http://schemas.microsoft.com/office/powerpoint/2010/main" val="1409920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idx="4294967295"/>
          </p:nvPr>
        </p:nvSpPr>
        <p:spPr bwMode="auto">
          <a:xfrm>
            <a:off x="611188" y="476250"/>
            <a:ext cx="7772400" cy="79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bg-BG" altLang="en-US" sz="32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Какво да очакваме</a:t>
            </a:r>
            <a:endParaRPr lang="en-US" altLang="en-US" sz="3200" dirty="0" smtClean="0">
              <a:solidFill>
                <a:schemeClr val="accent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4294967295"/>
          </p:nvPr>
        </p:nvSpPr>
        <p:spPr bwMode="auto">
          <a:xfrm>
            <a:off x="395536" y="1412776"/>
            <a:ext cx="8351837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>
              <a:lnSpc>
                <a:spcPct val="80000"/>
              </a:lnSpc>
            </a:pPr>
            <a:r>
              <a:rPr lang="bg-BG" altLang="en-US" sz="2800" dirty="0" smtClean="0"/>
              <a:t>Настоящата структура не позволява устойчиво заместване на дела на чуждестранните инвестиции</a:t>
            </a:r>
          </a:p>
          <a:p>
            <a:pPr marL="0" indent="0">
              <a:lnSpc>
                <a:spcPct val="80000"/>
              </a:lnSpc>
            </a:pPr>
            <a:r>
              <a:rPr lang="bg-BG" altLang="en-US" sz="2800" dirty="0" smtClean="0"/>
              <a:t>Привличане на инвестиции в производства, които да създават високотехнологични експортни продукти с голяма добавена стойност</a:t>
            </a:r>
          </a:p>
          <a:p>
            <a:pPr marL="0" indent="0">
              <a:lnSpc>
                <a:spcPct val="80000"/>
              </a:lnSpc>
            </a:pPr>
            <a:r>
              <a:rPr lang="bg-BG" altLang="en-US" sz="2800" dirty="0" smtClean="0"/>
              <a:t>Ниските данъци са само един компонент от общата цена за правене на бизнес. Други важни компоненти: бързи, качествени и евтини административни услуги, качество и наличие на работна ръка, инфраструктура, местни доставчици на стоки и услуги</a:t>
            </a:r>
          </a:p>
          <a:p>
            <a:pPr marL="0" indent="0">
              <a:lnSpc>
                <a:spcPct val="80000"/>
              </a:lnSpc>
            </a:pPr>
            <a:r>
              <a:rPr lang="bg-BG" altLang="en-US" sz="2800" dirty="0" smtClean="0"/>
              <a:t>Корупцията</a:t>
            </a:r>
            <a:endParaRPr lang="ru-RU" alt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3264524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idx="4294967295"/>
          </p:nvPr>
        </p:nvSpPr>
        <p:spPr bwMode="auto">
          <a:xfrm>
            <a:off x="755576" y="1916831"/>
            <a:ext cx="7772400" cy="1080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ru-RU" altLang="en-US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Благодаря за вниманието!</a:t>
            </a:r>
            <a:endParaRPr lang="en-US" altLang="en-US" sz="3600" dirty="0" smtClean="0">
              <a:effectLst>
                <a:outerShdw blurRad="38100" dist="38100" dir="2700000" algn="tl">
                  <a:srgbClr val="C0C0C0"/>
                </a:outerShdw>
              </a:effectLst>
              <a:latin typeface="Arial Narrow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4294967295"/>
          </p:nvPr>
        </p:nvSpPr>
        <p:spPr bwMode="auto">
          <a:xfrm>
            <a:off x="1090255" y="3645024"/>
            <a:ext cx="6913562" cy="2808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 algn="ctr">
              <a:buFont typeface="Arial" pitchFamily="34" charset="0"/>
              <a:buNone/>
            </a:pPr>
            <a:r>
              <a:rPr lang="bg-BG" altLang="en-US" sz="2800" b="1" dirty="0" smtClean="0"/>
              <a:t>Веселин Илиев</a:t>
            </a:r>
          </a:p>
          <a:p>
            <a:pPr marL="0" indent="0" algn="ctr">
              <a:buFont typeface="Arial" pitchFamily="34" charset="0"/>
              <a:buNone/>
            </a:pPr>
            <a:r>
              <a:rPr lang="bg-BG" altLang="en-US" sz="2400" dirty="0" smtClean="0"/>
              <a:t>Главен директор </a:t>
            </a:r>
            <a:endParaRPr lang="en-US" altLang="en-US" sz="2400" dirty="0" smtClean="0"/>
          </a:p>
          <a:p>
            <a:pPr marL="0" indent="0" algn="ctr">
              <a:buFont typeface="Arial" pitchFamily="34" charset="0"/>
              <a:buNone/>
            </a:pPr>
            <a:r>
              <a:rPr lang="bg-BG" altLang="en-US" sz="2400" dirty="0" smtClean="0"/>
              <a:t>“Международно икономическо</a:t>
            </a:r>
            <a:r>
              <a:rPr lang="en-US" altLang="en-US" sz="2400" dirty="0" smtClean="0"/>
              <a:t> </a:t>
            </a:r>
            <a:r>
              <a:rPr lang="bg-BG" altLang="en-US" sz="2400" dirty="0" smtClean="0"/>
              <a:t>сътрудничество”</a:t>
            </a:r>
            <a:endParaRPr lang="en-US" altLang="en-US" sz="2400" dirty="0" smtClean="0"/>
          </a:p>
          <a:p>
            <a:pPr marL="0" indent="0" algn="ctr">
              <a:buFont typeface="Arial" pitchFamily="34" charset="0"/>
              <a:buNone/>
            </a:pPr>
            <a:r>
              <a:rPr lang="bg-BG" altLang="en-US" sz="2400" dirty="0" smtClean="0"/>
              <a:t>Тел.: 02 932 0954, </a:t>
            </a:r>
            <a:r>
              <a:rPr lang="en-US" altLang="en-US" sz="2400" dirty="0" smtClean="0">
                <a:hlinkClick r:id="rId2"/>
              </a:rPr>
              <a:t>ierc@bia-bg.com</a:t>
            </a:r>
            <a:r>
              <a:rPr lang="en-US" altLang="en-US" sz="2400" dirty="0" smtClean="0"/>
              <a:t> </a:t>
            </a:r>
          </a:p>
          <a:p>
            <a:pPr marL="0" indent="0" algn="ctr">
              <a:buFont typeface="Arial" pitchFamily="34" charset="0"/>
              <a:buNone/>
            </a:pPr>
            <a:r>
              <a:rPr lang="en-US" altLang="en-US" sz="2400" dirty="0" smtClean="0">
                <a:hlinkClick r:id="rId3"/>
              </a:rPr>
              <a:t>www</a:t>
            </a:r>
            <a:r>
              <a:rPr lang="bg-BG" altLang="en-US" sz="2400" dirty="0" smtClean="0">
                <a:hlinkClick r:id="rId3"/>
              </a:rPr>
              <a:t>.</a:t>
            </a:r>
            <a:r>
              <a:rPr lang="en-US" altLang="en-US" sz="2400" dirty="0" err="1" smtClean="0">
                <a:hlinkClick r:id="rId3"/>
              </a:rPr>
              <a:t>ierc.bia</a:t>
            </a:r>
            <a:r>
              <a:rPr lang="bg-BG" altLang="en-US" sz="2400" dirty="0" smtClean="0">
                <a:hlinkClick r:id="rId3"/>
              </a:rPr>
              <a:t>-</a:t>
            </a:r>
            <a:r>
              <a:rPr lang="en-US" altLang="en-US" sz="2400" dirty="0" err="1" smtClean="0">
                <a:hlinkClick r:id="rId3"/>
              </a:rPr>
              <a:t>bg</a:t>
            </a:r>
            <a:r>
              <a:rPr lang="bg-BG" altLang="en-US" sz="2400" dirty="0" smtClean="0">
                <a:hlinkClick r:id="rId3"/>
              </a:rPr>
              <a:t>.</a:t>
            </a:r>
            <a:r>
              <a:rPr lang="en-US" altLang="en-US" sz="2400" dirty="0" smtClean="0">
                <a:hlinkClick r:id="rId3"/>
              </a:rPr>
              <a:t>com</a:t>
            </a:r>
            <a:r>
              <a:rPr lang="bg-BG" altLang="en-US" sz="2400" dirty="0" smtClean="0"/>
              <a:t> </a:t>
            </a:r>
            <a:endParaRPr lang="ru-RU" alt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3568065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ouvelle présentation">
  <a:themeElements>
    <a:clrScheme name="Nouvelle pré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Nouvelle présentation">
      <a:majorFont>
        <a:latin typeface="Arial"/>
        <a:ea typeface="Arial Unicode MS"/>
        <a:cs typeface="Arial Unicode MS"/>
      </a:majorFont>
      <a:minorFont>
        <a:latin typeface="Arial"/>
        <a:ea typeface="Arial Unicode MS"/>
        <a:cs typeface="Arial Unicode M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Arial Unicode MS" pitchFamily="34" charset="-128"/>
            <a:cs typeface="Arial Unicode MS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Arial Unicode MS" pitchFamily="34" charset="-128"/>
            <a:cs typeface="Arial Unicode MS" pitchFamily="34" charset="-128"/>
          </a:defRPr>
        </a:defPPr>
      </a:lstStyle>
    </a:lnDef>
  </a:objectDefaults>
  <a:extraClrSchemeLst>
    <a:extraClrScheme>
      <a:clrScheme name="Nouvelle pré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ouvelle pré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ouvelle pré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ouvelle pré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ouvelle pré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ouvelle pré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ouvelle pré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ouvelle pré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ouvelle pré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ouvelle pré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ouvelle pré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ouvelle pré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Arial Unicode MS" pitchFamily="34" charset="-128"/>
            <a:cs typeface="Arial Unicode MS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Arial Unicode MS" pitchFamily="34" charset="-128"/>
            <a:cs typeface="Arial Unicode MS" pitchFamily="34" charset="-128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Custom Design">
  <a:themeElements>
    <a:clrScheme name="1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Custom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Arial Unicode MS" pitchFamily="34" charset="-128"/>
            <a:cs typeface="Arial Unicode MS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Arial Unicode MS" pitchFamily="34" charset="-128"/>
            <a:cs typeface="Arial Unicode MS" pitchFamily="34" charset="-128"/>
          </a:defRPr>
        </a:defPPr>
      </a:lstStyle>
    </a:lnDef>
  </a:objectDefaults>
  <a:extraClrSchemeLst>
    <a:extraClrScheme>
      <a:clrScheme name="1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757</TotalTime>
  <Words>1308</Words>
  <Application>Microsoft Office PowerPoint</Application>
  <PresentationFormat>On-screen Show (4:3)</PresentationFormat>
  <Paragraphs>401</Paragraphs>
  <Slides>20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20</vt:i4>
      </vt:variant>
    </vt:vector>
  </HeadingPairs>
  <TitlesOfParts>
    <vt:vector size="32" baseType="lpstr">
      <vt:lpstr>Arial Unicode MS</vt:lpstr>
      <vt:lpstr>Batang</vt:lpstr>
      <vt:lpstr>Arial</vt:lpstr>
      <vt:lpstr>Arial Narrow</vt:lpstr>
      <vt:lpstr>Calibri</vt:lpstr>
      <vt:lpstr>Tahoma</vt:lpstr>
      <vt:lpstr>Times</vt:lpstr>
      <vt:lpstr>Times New Roman</vt:lpstr>
      <vt:lpstr>Wingdings</vt:lpstr>
      <vt:lpstr>Nouvelle présentation</vt:lpstr>
      <vt:lpstr>Custom Design</vt:lpstr>
      <vt:lpstr>1_Custom Design</vt:lpstr>
      <vt:lpstr>PowerPoint Presentation</vt:lpstr>
      <vt:lpstr>Къде сме ние</vt:lpstr>
      <vt:lpstr>PowerPoint Presentation</vt:lpstr>
      <vt:lpstr>Разместване на пазарите Къде изнасяме</vt:lpstr>
      <vt:lpstr>Разместване на стоковите групи HS2 Какво изнасяме</vt:lpstr>
      <vt:lpstr>Сравнение на българския износ със световния внос (2009-2013)</vt:lpstr>
      <vt:lpstr>Водещи стокови групи в износа на България, 2013, хил. щ.д.  (&gt;1 млрд.щ.д.)</vt:lpstr>
      <vt:lpstr>PowerPoint Presentation</vt:lpstr>
      <vt:lpstr>Водещи стокови групи в износа на България, 2013, хил. щ.д. (1&gt;0.5 млрд.щ.д.)</vt:lpstr>
      <vt:lpstr>PowerPoint Presentation</vt:lpstr>
      <vt:lpstr>Водещи стоки в износа на България, 2013, хил. щ.д.</vt:lpstr>
      <vt:lpstr>PowerPoint Presentation</vt:lpstr>
      <vt:lpstr>Български стоки с най-високо място в световния износ през 2013</vt:lpstr>
      <vt:lpstr>PowerPoint Presentation</vt:lpstr>
      <vt:lpstr>PowerPoint Presentation</vt:lpstr>
      <vt:lpstr>Ръстът на износа се дължи на:</vt:lpstr>
      <vt:lpstr>Групи стоки с относително по-голяма добавена стойност</vt:lpstr>
      <vt:lpstr>Групи стоки с относително голяма добавена стойност (2)</vt:lpstr>
      <vt:lpstr>Какво да очакваме</vt:lpstr>
      <vt:lpstr>Благодаря за вниманието!</vt:lpstr>
    </vt:vector>
  </TitlesOfParts>
  <Company>Tipik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Benoit Goossens</dc:creator>
  <cp:lastModifiedBy>Веселин Илиев</cp:lastModifiedBy>
  <cp:revision>106</cp:revision>
  <cp:lastPrinted>2008-06-02T19:37:29Z</cp:lastPrinted>
  <dcterms:created xsi:type="dcterms:W3CDTF">2008-05-28T14:43:30Z</dcterms:created>
  <dcterms:modified xsi:type="dcterms:W3CDTF">2014-11-28T14:55:06Z</dcterms:modified>
</cp:coreProperties>
</file>