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92" r:id="rId2"/>
    <p:sldId id="345" r:id="rId3"/>
    <p:sldId id="365" r:id="rId4"/>
    <p:sldId id="342" r:id="rId5"/>
    <p:sldId id="343" r:id="rId6"/>
    <p:sldId id="366" r:id="rId7"/>
    <p:sldId id="368" r:id="rId8"/>
    <p:sldId id="344" r:id="rId9"/>
    <p:sldId id="369" r:id="rId10"/>
    <p:sldId id="367" r:id="rId11"/>
    <p:sldId id="303"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Tsvetkova"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17375E"/>
    <a:srgbClr val="CC3300"/>
    <a:srgbClr val="003300"/>
    <a:srgbClr val="663300"/>
    <a:srgbClr val="FFCC00"/>
    <a:srgbClr val="000066"/>
    <a:srgbClr val="000099"/>
    <a:srgbClr val="FF99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1" autoAdjust="0"/>
    <p:restoredTop sz="79408" autoAdjust="0"/>
  </p:normalViewPr>
  <p:slideViewPr>
    <p:cSldViewPr>
      <p:cViewPr>
        <p:scale>
          <a:sx n="80" d="100"/>
          <a:sy n="80" d="100"/>
        </p:scale>
        <p:origin x="-178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bg-BG"/>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B909493-B41E-4590-B1FB-08F1A94AED83}" type="datetimeFigureOut">
              <a:rPr lang="bg-BG" smtClean="0"/>
              <a:t>4.12.2014 г.</a:t>
            </a:fld>
            <a:endParaRPr lang="bg-BG"/>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bg-BG"/>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8556984-BFA1-4032-A2F7-943390F401A9}" type="slidenum">
              <a:rPr lang="bg-BG" smtClean="0"/>
              <a:t>‹#›</a:t>
            </a:fld>
            <a:endParaRPr lang="bg-BG"/>
          </a:p>
        </p:txBody>
      </p:sp>
    </p:spTree>
    <p:extLst>
      <p:ext uri="{BB962C8B-B14F-4D97-AF65-F5344CB8AC3E}">
        <p14:creationId xmlns:p14="http://schemas.microsoft.com/office/powerpoint/2010/main" val="2681728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bg-BG"/>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2B82725-62A2-4311-9ACD-D34C66DD3C7F}" type="datetimeFigureOut">
              <a:rPr lang="bg-BG" smtClean="0"/>
              <a:t>4.12.2014 г.</a:t>
            </a:fld>
            <a:endParaRPr lang="bg-BG"/>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bg-BG"/>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bg-BG"/>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222844A-9D9A-451E-8533-AC68D816AE04}" type="slidenum">
              <a:rPr lang="bg-BG" smtClean="0"/>
              <a:t>‹#›</a:t>
            </a:fld>
            <a:endParaRPr lang="bg-BG"/>
          </a:p>
        </p:txBody>
      </p:sp>
    </p:spTree>
    <p:extLst>
      <p:ext uri="{BB962C8B-B14F-4D97-AF65-F5344CB8AC3E}">
        <p14:creationId xmlns:p14="http://schemas.microsoft.com/office/powerpoint/2010/main" val="1246065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22844A-9D9A-451E-8533-AC68D816AE04}" type="slidenum">
              <a:rPr lang="bg-BG" smtClean="0"/>
              <a:t>1</a:t>
            </a:fld>
            <a:endParaRPr lang="bg-BG" dirty="0"/>
          </a:p>
        </p:txBody>
      </p:sp>
    </p:spTree>
    <p:extLst>
      <p:ext uri="{BB962C8B-B14F-4D97-AF65-F5344CB8AC3E}">
        <p14:creationId xmlns:p14="http://schemas.microsoft.com/office/powerpoint/2010/main" val="702847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just" defTabSz="914400" rtl="0" eaLnBrk="1" fontAlgn="auto" latinLnBrk="0" hangingPunct="1">
              <a:lnSpc>
                <a:spcPct val="120000"/>
              </a:lnSpc>
              <a:spcBef>
                <a:spcPts val="300"/>
              </a:spcBef>
              <a:spcAft>
                <a:spcPts val="300"/>
              </a:spcAft>
              <a:buClr>
                <a:srgbClr val="17375E"/>
              </a:buClr>
              <a:buSzTx/>
              <a:buFontTx/>
              <a:buNone/>
              <a:tabLst/>
              <a:defRPr/>
            </a:pPr>
            <a:r>
              <a:rPr lang="bg-BG" sz="1200" b="1" noProof="0" dirty="0" smtClean="0">
                <a:solidFill>
                  <a:schemeClr val="tx1"/>
                </a:solidFill>
                <a:latin typeface="Times New Roman" panose="02020603050405020304" pitchFamily="18" charset="0"/>
                <a:cs typeface="Times New Roman" panose="02020603050405020304" pitchFamily="18" charset="0"/>
              </a:rPr>
              <a:t>Допустими дейности:</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Разработване на регионални прединвестиционни проучвания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feasibility</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studies</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които ще определят дългосрочните приоритети за оптимално финансиране във ВиК инфраструктура, въз основа на разработените стратегически документи в сектора.</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Проектиране/изграждане/рехабилитация/реконструкция на съоръжения за пречистване на отпадъчните води, вкл. на съоръжения за третиране на утайки (съгласно изискванията на Директивата за пречистване на отпадъчните води и условията в разрешителното за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заустване</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вкл. осигуряване на по-строго пречистване с отстраняване на биогенни елементи от отпадъчните води за агломерации над 10,000 е.ж.,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заустващи</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в чувствителни зони);</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Проектиране/изграждане/рехабилитация/реконструкция или подмяна на канализационни мрежи към или от ПСОВ с цел приоритетно осигуряване на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екологосъобразно</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и икономически ефективно функциониране на ВиК системите съобразно ангажиментите на страната по Директивата за пречистване на градските отпадъчни води;</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Проектиране/изграждане/рехабилитация/реконструкция на съоръжения за пречистване на питейни води или ако е икономически по-ефективно, чрез изграждане на нови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водовземни</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съоръжения;</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Проектиране/изграждане/рехабилитация/реконструкция на водоснабдителни мрежи за питейни води с цел повишаване на ефективността на ползване на водите и намаляване на загубите на вода във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водопреносните</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мрежи и в изпълнение на задълженията по Директива 98/83/ЕО;</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Проектиране/изграждане на съпътстваща инфраструктура (напр. електроснабдяване, път, водоснабдяване), която обслужва само изгражданите обекти (напр. ПСОВ, ПСПВ и помпени станции);</a:t>
            </a:r>
          </a:p>
          <a:p>
            <a:pPr marL="171450" indent="-171450" algn="jus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Подкрепа за реализиране на ВиК реформата с оглед принос към Стратегията за развитие и управление на водоснабдяването и канализацията в Република България 2014-2023 г.  и укрепване капацитета на заинтересованите страни.</a:t>
            </a:r>
          </a:p>
        </p:txBody>
      </p:sp>
      <p:sp>
        <p:nvSpPr>
          <p:cNvPr id="4" name="Slide Number Placeholder 3"/>
          <p:cNvSpPr>
            <a:spLocks noGrp="1"/>
          </p:cNvSpPr>
          <p:nvPr>
            <p:ph type="sldNum" sz="quarter" idx="10"/>
          </p:nvPr>
        </p:nvSpPr>
        <p:spPr/>
        <p:txBody>
          <a:bodyPr/>
          <a:lstStyle/>
          <a:p>
            <a:fld id="{C222844A-9D9A-451E-8533-AC68D816AE04}" type="slidenum">
              <a:rPr lang="bg-BG" smtClean="0"/>
              <a:t>2</a:t>
            </a:fld>
            <a:endParaRPr lang="bg-BG"/>
          </a:p>
        </p:txBody>
      </p:sp>
    </p:spTree>
    <p:extLst>
      <p:ext uri="{BB962C8B-B14F-4D97-AF65-F5344CB8AC3E}">
        <p14:creationId xmlns:p14="http://schemas.microsoft.com/office/powerpoint/2010/main" val="276339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gn="just">
              <a:lnSpc>
                <a:spcPct val="120000"/>
              </a:lnSpc>
              <a:spcBef>
                <a:spcPts val="300"/>
              </a:spcBef>
              <a:spcAft>
                <a:spcPts val="300"/>
              </a:spcAft>
              <a:buClr>
                <a:srgbClr val="17375E"/>
              </a:buClr>
            </a:pPr>
            <a:r>
              <a:rPr lang="bg-BG" sz="1200" b="1" kern="1200" dirty="0" smtClean="0">
                <a:solidFill>
                  <a:schemeClr val="tx1"/>
                </a:solidFill>
                <a:effectLst/>
                <a:latin typeface="Times New Roman" panose="02020603050405020304" pitchFamily="18" charset="0"/>
                <a:ea typeface="+mn-ea"/>
                <a:cs typeface="Times New Roman" panose="02020603050405020304" pitchFamily="18" charset="0"/>
              </a:rPr>
              <a:t>Допустими дейности:</a:t>
            </a:r>
          </a:p>
          <a:p>
            <a:pPr marL="0" lvl="1" algn="just">
              <a:lnSpc>
                <a:spcPct val="120000"/>
              </a:lnSpc>
              <a:spcBef>
                <a:spcPts val="300"/>
              </a:spcBef>
              <a:spcAft>
                <a:spcPts val="300"/>
              </a:spcAft>
              <a:buClr>
                <a:srgbClr val="17375E"/>
              </a:buCl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Доизграждане и/или оптимизиране на мрежите за мониторинг на водите:</a:t>
            </a:r>
          </a:p>
          <a:p>
            <a:pPr marL="171450" lvl="0" indent="-171450" algn="just">
              <a:lnSpc>
                <a:spcPct val="120000"/>
              </a:lnSpc>
              <a:spcBef>
                <a:spcPts val="300"/>
              </a:spcBef>
              <a:spcAft>
                <a:spcPts val="300"/>
              </a:spcAf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изграждане на пунктове и станции,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lnSpc>
                <a:spcPct val="120000"/>
              </a:lnSpc>
              <a:spcBef>
                <a:spcPts val="300"/>
              </a:spcBef>
              <a:spcAft>
                <a:spcPts val="300"/>
              </a:spcAf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осигуряване на оборудване с измервателни устройства и устройства за автоматично съхранение и/или предаване на данните, вкл. измервателни устройства (напр. преносими хидрометрични витла, кабелни хидрометрични уредби, </a:t>
            </a:r>
            <a:r>
              <a:rPr lang="bg-BG" sz="1200" kern="1200" dirty="0" err="1" smtClean="0">
                <a:solidFill>
                  <a:schemeClr val="tx1"/>
                </a:solidFill>
                <a:effectLst/>
                <a:latin typeface="Times New Roman" panose="02020603050405020304" pitchFamily="18" charset="0"/>
                <a:ea typeface="+mn-ea"/>
                <a:cs typeface="Times New Roman" panose="02020603050405020304" pitchFamily="18" charset="0"/>
              </a:rPr>
              <a:t>нивомери</a:t>
            </a: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 и др.).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lgn="just">
              <a:lnSpc>
                <a:spcPct val="120000"/>
              </a:lnSpc>
              <a:spcBef>
                <a:spcPts val="300"/>
              </a:spcBef>
              <a:spcAft>
                <a:spcPts val="300"/>
              </a:spcAf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мобилни лаборатории и лабораторно оборудване и материали.</a:t>
            </a:r>
          </a:p>
          <a:p>
            <a:pPr marL="0" indent="0" algn="just">
              <a:lnSpc>
                <a:spcPct val="120000"/>
              </a:lnSpc>
              <a:spcBef>
                <a:spcPts val="300"/>
              </a:spcBef>
              <a:spcAft>
                <a:spcPts val="300"/>
              </a:spcAft>
              <a:buFont typeface="Arial" panose="020B0604020202020204" pitchFamily="34" charset="0"/>
              <a:buNone/>
            </a:pPr>
            <a:endParaRPr lang="bg-BG"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indent="0" algn="just">
              <a:lnSpc>
                <a:spcPct val="120000"/>
              </a:lnSpc>
              <a:spcBef>
                <a:spcPts val="300"/>
              </a:spcBef>
              <a:spcAft>
                <a:spcPts val="300"/>
              </a:spcAft>
              <a:buFont typeface="Arial" panose="020B0604020202020204" pitchFamily="34" charset="0"/>
              <a:buNone/>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Изпълнение на проучвания и оценки във връзка с разработване и прилагане на Плановете за управление на речните басейни за периода 2022 – 2027 г. </a:t>
            </a:r>
            <a:endParaRPr lang="bg-BG" sz="1600" dirty="0">
              <a:solidFill>
                <a:srgbClr val="17375E"/>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22844A-9D9A-451E-8533-AC68D816AE04}" type="slidenum">
              <a:rPr lang="bg-BG" smtClean="0"/>
              <a:t>3</a:t>
            </a:fld>
            <a:endParaRPr lang="bg-BG"/>
          </a:p>
        </p:txBody>
      </p:sp>
    </p:spTree>
    <p:extLst>
      <p:ext uri="{BB962C8B-B14F-4D97-AF65-F5344CB8AC3E}">
        <p14:creationId xmlns:p14="http://schemas.microsoft.com/office/powerpoint/2010/main" val="27633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just">
              <a:lnSpc>
                <a:spcPct val="110000"/>
              </a:lnSpc>
              <a:spcBef>
                <a:spcPts val="300"/>
              </a:spcBef>
              <a:spcAft>
                <a:spcPts val="300"/>
              </a:spcAft>
              <a:buClr>
                <a:srgbClr val="17375E"/>
              </a:buClr>
              <a:buFont typeface="Wingdings" panose="05000000000000000000" pitchFamily="2" charset="2"/>
              <a:buNone/>
            </a:pPr>
            <a:r>
              <a:rPr lang="bg-BG" sz="1200" b="1" noProof="0" dirty="0" smtClean="0">
                <a:solidFill>
                  <a:schemeClr val="tx1"/>
                </a:solidFill>
                <a:latin typeface="Times New Roman" panose="02020603050405020304" pitchFamily="18" charset="0"/>
                <a:cs typeface="Times New Roman" panose="02020603050405020304" pitchFamily="18" charset="0"/>
              </a:rPr>
              <a:t>Допустими дейности:</a:t>
            </a:r>
          </a:p>
          <a:p>
            <a:pPr marL="171450" lvl="0" indent="-171450" algn="jus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Проектиране и изграждане на центрове за повторна употреба, поправка и подготовка за повторна употреба, вкл. осигуряване на съоръжения и техника за целите на дейността;</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Проектиране и изграждане на площадки и инсталации за предварително третиране на битови отпадъци;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O</a:t>
            </a:r>
            <a:r>
              <a:rPr lang="bg-BG" sz="1200" kern="1200" dirty="0" err="1" smtClean="0">
                <a:solidFill>
                  <a:schemeClr val="tx1"/>
                </a:solidFill>
                <a:effectLst/>
                <a:latin typeface="Times New Roman" panose="02020603050405020304" pitchFamily="18" charset="0"/>
                <a:ea typeface="+mn-ea"/>
                <a:cs typeface="Times New Roman" panose="02020603050405020304" pitchFamily="18" charset="0"/>
              </a:rPr>
              <a:t>сигуряване</a:t>
            </a: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 на необходимото оборудване и на съоръжения и техника за разделно събиране на биоразградими и зелени отпадъци;</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Проектиране и изграждане на анаеробни и/или компостиращи инсталации за биоразградими  и /или зелени отпадъци,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Проектиране и изграждане на инсталации за оползотворяване на битови отпадъци – трета фаза на интегрирана система от съоръжения за третиране на битовите отпадъци на Столична община;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Проектиране и изграждане на съпътстваща инфраструктура към описаните по-горе инсталации (напр. електроснабдяване, път, водоснабдяване), която обслужва само изгражданите обекти;</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lgn="just">
              <a:buFont typeface="Arial" panose="020B0604020202020204" pitchFamily="34" charset="0"/>
              <a:buChar char="•"/>
            </a:pPr>
            <a:r>
              <a:rPr lang="bg-BG" sz="1200" kern="1200" dirty="0" smtClean="0">
                <a:solidFill>
                  <a:schemeClr val="tx1"/>
                </a:solidFill>
                <a:effectLst/>
                <a:latin typeface="Times New Roman" panose="02020603050405020304" pitchFamily="18" charset="0"/>
                <a:ea typeface="+mn-ea"/>
                <a:cs typeface="Times New Roman" panose="02020603050405020304" pitchFamily="18" charset="0"/>
              </a:rPr>
              <a:t>Дейности, свързани с изпълнение на демонстрационни/пилотни проекти с цел събиране, синтезиране, разпространение и прилагане на нови, нетрадиционни успешни мерки, добри практики и/или управленски подходи в областта на управлението на отпадъците, както и въвеждане на нови технологии и организиране на информационни кампании насочени към предотвратяване образуването на отпадъци.</a:t>
            </a:r>
            <a:endParaRPr lang="bg-BG" sz="1200" noProof="0" dirty="0" smtClean="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22844A-9D9A-451E-8533-AC68D816AE04}" type="slidenum">
              <a:rPr lang="bg-BG" smtClean="0"/>
              <a:t>4</a:t>
            </a:fld>
            <a:endParaRPr lang="bg-BG"/>
          </a:p>
        </p:txBody>
      </p:sp>
    </p:spTree>
    <p:extLst>
      <p:ext uri="{BB962C8B-B14F-4D97-AF65-F5344CB8AC3E}">
        <p14:creationId xmlns:p14="http://schemas.microsoft.com/office/powerpoint/2010/main" val="27633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gn="just">
              <a:spcBef>
                <a:spcPts val="300"/>
              </a:spcBef>
              <a:spcAft>
                <a:spcPts val="300"/>
              </a:spcAft>
            </a:pPr>
            <a:r>
              <a:rPr lang="bg-BG" sz="1200" b="1" dirty="0" smtClean="0">
                <a:solidFill>
                  <a:schemeClr val="tx1"/>
                </a:solidFill>
                <a:latin typeface="Times New Roman" panose="02020603050405020304" pitchFamily="18" charset="0"/>
                <a:cs typeface="Times New Roman" panose="02020603050405020304" pitchFamily="18" charset="0"/>
              </a:rPr>
              <a:t>Национална приоритетна рамка за действие за НАТУРА 2000 - </a:t>
            </a:r>
            <a:r>
              <a:rPr lang="bg-BG" sz="1200" dirty="0" smtClean="0">
                <a:solidFill>
                  <a:schemeClr val="tx1"/>
                </a:solidFill>
                <a:latin typeface="Times New Roman" panose="02020603050405020304" pitchFamily="18" charset="0"/>
                <a:cs typeface="Times New Roman" panose="02020603050405020304" pitchFamily="18" charset="0"/>
              </a:rPr>
              <a:t>примерни мерки:</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Подкрепа за обявяване на защитени зони по Натура 2000;</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Проучване на разпространението, оценка на състоянието и опазване на видове и местообитания в ЗЗ от Натура 2000 в акваторията на Черно море;</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Мерки по отношение на влажни зони, които попадат в мрежата Натура 2000, напр. мерки за естествено задържане на водите, изграждане на зелена инфраструктура;</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Дейности по управление на ЗЗ от мрежата Натура 2000; </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Разработване/Актуализация на ПУ за ЗЗ от мрежата Натура 2000, и изпълнение на мерки, заложени в тях;</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Изпълнение на информационни и комуникационни мерки от Национална информационна и комуникационна стратегия (НИКС) за мрежата Натура 2000;</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Биофизична оценка на екосистемите в Натура 2000;</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Икономическа оценка на екосистемите на територията на цялата страна;</a:t>
            </a:r>
          </a:p>
          <a:p>
            <a:pPr marL="171450" lvl="1" indent="-171450" algn="just">
              <a:spcBef>
                <a:spcPts val="300"/>
              </a:spcBef>
              <a:spcAft>
                <a:spcPts val="300"/>
              </a:spcAft>
              <a:buFont typeface="Arial" panose="020B0604020202020204" pitchFamily="34" charset="0"/>
              <a:buChar char="•"/>
            </a:pPr>
            <a:r>
              <a:rPr lang="bg-BG" sz="1200" dirty="0" smtClean="0">
                <a:solidFill>
                  <a:schemeClr val="tx1"/>
                </a:solidFill>
                <a:latin typeface="Times New Roman" panose="02020603050405020304" pitchFamily="18" charset="0"/>
                <a:cs typeface="Times New Roman" panose="02020603050405020304" pitchFamily="18" charset="0"/>
              </a:rPr>
              <a:t>Насърчаване на интегрирането на икономическата стойност в системите за счетоводство и отчетност на национално ниво до 2020 г.</a:t>
            </a:r>
            <a:endParaRPr lang="bg-BG" sz="1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22844A-9D9A-451E-8533-AC68D816AE04}" type="slidenum">
              <a:rPr lang="bg-BG" smtClean="0"/>
              <a:t>5</a:t>
            </a:fld>
            <a:endParaRPr lang="bg-BG"/>
          </a:p>
        </p:txBody>
      </p:sp>
    </p:spTree>
    <p:extLst>
      <p:ext uri="{BB962C8B-B14F-4D97-AF65-F5344CB8AC3E}">
        <p14:creationId xmlns:p14="http://schemas.microsoft.com/office/powerpoint/2010/main" val="276339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0000"/>
              </a:lnSpc>
            </a:pPr>
            <a:r>
              <a:rPr lang="bg-BG" sz="1000" b="1" dirty="0" smtClean="0">
                <a:solidFill>
                  <a:schemeClr val="tx1"/>
                </a:solidFill>
                <a:latin typeface="Times New Roman" panose="02020603050405020304" pitchFamily="18" charset="0"/>
                <a:cs typeface="Times New Roman" panose="02020603050405020304" pitchFamily="18" charset="0"/>
              </a:rPr>
              <a:t>Национален център за управление на водите - </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уеб-базирана система за наблюдение и прогнозиране на валежите и речния отток, вкл. експлоатация на язовирите за оптимизиране изпускането на водите от тях и осигуряване на по-добро управление при високи води и в периоди на суша. </a:t>
            </a:r>
            <a:r>
              <a:rPr lang="bg-BG" sz="1000" u="none" kern="1200" dirty="0" smtClean="0">
                <a:solidFill>
                  <a:schemeClr val="tx1"/>
                </a:solidFill>
                <a:effectLst/>
                <a:latin typeface="Times New Roman" panose="02020603050405020304" pitchFamily="18" charset="0"/>
                <a:ea typeface="+mn-ea"/>
                <a:cs typeface="Times New Roman" panose="02020603050405020304" pitchFamily="18" charset="0"/>
              </a:rPr>
              <a:t>П</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рогнози в кратко-, средно- и дългосрочна перспектива </a:t>
            </a:r>
            <a:r>
              <a:rPr lang="bg-BG" sz="1000" u="none" kern="1200" dirty="0" smtClean="0">
                <a:solidFill>
                  <a:schemeClr val="tx1"/>
                </a:solidFill>
                <a:effectLst/>
                <a:latin typeface="Times New Roman" panose="02020603050405020304" pitchFamily="18" charset="0"/>
                <a:ea typeface="+mn-ea"/>
                <a:cs typeface="Times New Roman" panose="02020603050405020304" pitchFamily="18" charset="0"/>
              </a:rPr>
              <a:t>вътрешните</a:t>
            </a:r>
            <a:r>
              <a:rPr lang="bg-BG" sz="1000" u="none"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водни ресурси </a:t>
            </a:r>
            <a:r>
              <a:rPr lang="bg-BG" sz="1000" u="none" kern="1200" dirty="0" smtClean="0">
                <a:solidFill>
                  <a:schemeClr val="tx1"/>
                </a:solidFill>
                <a:effectLst/>
                <a:latin typeface="Times New Roman" panose="02020603050405020304" pitchFamily="18" charset="0"/>
                <a:ea typeface="+mn-ea"/>
                <a:cs typeface="Times New Roman" panose="02020603050405020304" pitchFamily="18" charset="0"/>
              </a:rPr>
              <a:t>на страната </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и оценка на риска от наводнения и засушаване, изпълнение</a:t>
            </a:r>
            <a:r>
              <a:rPr lang="bg-BG" sz="1000" kern="1200" baseline="0" dirty="0" smtClean="0">
                <a:solidFill>
                  <a:schemeClr val="tx1"/>
                </a:solidFill>
                <a:effectLst/>
                <a:latin typeface="Times New Roman" panose="02020603050405020304" pitchFamily="18" charset="0"/>
                <a:ea typeface="+mn-ea"/>
                <a:cs typeface="Times New Roman" panose="02020603050405020304" pitchFamily="18" charset="0"/>
              </a:rPr>
              <a:t> на</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дейности по управление на водите и защита от вредното им въздействие с възможност за вземане на своевременни решения и предприемане на адекватни действия от компетентните институции.</a:t>
            </a:r>
            <a:endParaRPr lang="bg-BG" sz="1000" dirty="0" smtClean="0">
              <a:solidFill>
                <a:schemeClr val="tx1"/>
              </a:solidFill>
              <a:latin typeface="Times New Roman" panose="02020603050405020304" pitchFamily="18" charset="0"/>
              <a:cs typeface="Times New Roman" panose="02020603050405020304" pitchFamily="18" charset="0"/>
            </a:endParaRPr>
          </a:p>
          <a:p>
            <a:pPr marL="0" lvl="1" indent="0" algn="just">
              <a:lnSpc>
                <a:spcPct val="100000"/>
              </a:lnSpc>
              <a:spcBef>
                <a:spcPts val="0"/>
              </a:spcBef>
              <a:spcAft>
                <a:spcPts val="0"/>
              </a:spcAft>
              <a:buClr>
                <a:srgbClr val="17375E"/>
              </a:buClr>
              <a:buFont typeface="Wingdings" pitchFamily="2" charset="2"/>
              <a:buNone/>
            </a:pPr>
            <a:r>
              <a:rPr lang="bg-BG" sz="1000" b="1" dirty="0" smtClean="0">
                <a:solidFill>
                  <a:schemeClr val="tx1"/>
                </a:solidFill>
                <a:latin typeface="Times New Roman" panose="02020603050405020304" pitchFamily="18" charset="0"/>
                <a:cs typeface="Times New Roman" panose="02020603050405020304" pitchFamily="18" charset="0"/>
              </a:rPr>
              <a:t>Мерки за превенция, вкл. въвеждане на</a:t>
            </a:r>
            <a:r>
              <a:rPr lang="bg-BG" sz="1000" b="1" baseline="0" dirty="0" smtClean="0">
                <a:solidFill>
                  <a:schemeClr val="tx1"/>
                </a:solidFill>
                <a:latin typeface="Times New Roman" panose="02020603050405020304" pitchFamily="18" charset="0"/>
                <a:cs typeface="Times New Roman" panose="02020603050405020304" pitchFamily="18" charset="0"/>
              </a:rPr>
              <a:t> </a:t>
            </a:r>
            <a:r>
              <a:rPr lang="bg-BG" sz="1000" b="1" dirty="0" smtClean="0">
                <a:solidFill>
                  <a:schemeClr val="tx1"/>
                </a:solidFill>
                <a:latin typeface="Times New Roman" panose="02020603050405020304" pitchFamily="18" charset="0"/>
                <a:cs typeface="Times New Roman" panose="02020603050405020304" pitchFamily="18" charset="0"/>
              </a:rPr>
              <a:t>екосистемно базирани  решения:</a:t>
            </a:r>
          </a:p>
          <a:p>
            <a:pPr marL="171450" lvl="0" indent="-171450" algn="just">
              <a:lnSpc>
                <a:spcPct val="100000"/>
              </a:lnSpc>
              <a:buFont typeface="Arial" panose="020B0604020202020204" pitchFamily="34" charset="0"/>
              <a:buChar char="•"/>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Дейности по възстановяване на заливни зони</a:t>
            </a:r>
            <a:r>
              <a:rPr lang="bg-BG" sz="1000" kern="1200" baseline="0" dirty="0" smtClean="0">
                <a:solidFill>
                  <a:schemeClr val="tx1"/>
                </a:solidFill>
                <a:effectLst/>
                <a:latin typeface="Times New Roman" panose="02020603050405020304" pitchFamily="18" charset="0"/>
                <a:ea typeface="+mn-ea"/>
                <a:cs typeface="Times New Roman" panose="02020603050405020304" pitchFamily="18" charset="0"/>
              </a:rPr>
              <a:t> / </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Дейности, свързани с подобряване на задържането на водите</a:t>
            </a:r>
            <a:r>
              <a:rPr lang="bg-BG" sz="1000" kern="1200" baseline="0" dirty="0" smtClean="0">
                <a:solidFill>
                  <a:schemeClr val="tx1"/>
                </a:solidFill>
                <a:effectLst/>
                <a:latin typeface="Times New Roman" panose="02020603050405020304" pitchFamily="18" charset="0"/>
                <a:ea typeface="+mn-ea"/>
                <a:cs typeface="Times New Roman" panose="02020603050405020304" pitchFamily="18" charset="0"/>
              </a:rPr>
              <a:t> / </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Дейности по биологично укрепване на бреговете,</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lnSpc>
                <a:spcPct val="100000"/>
              </a:lnSpc>
              <a:buFont typeface="Arial" panose="020B0604020202020204" pitchFamily="34" charset="0"/>
              <a:buChar char="•"/>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Дейности за превенция на риска в населените места – напр. проектиране и изграждане/укрепване/рехабилитация на защитна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инфра</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и/или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хидротехнич</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съоръжения.</a:t>
            </a:r>
          </a:p>
          <a:p>
            <a:pPr marL="0" lvl="0" indent="0" algn="just">
              <a:lnSpc>
                <a:spcPct val="100000"/>
              </a:lnSpc>
              <a:buFont typeface="Arial" panose="020B0604020202020204" pitchFamily="34" charset="0"/>
              <a:buNone/>
            </a:pPr>
            <a:r>
              <a:rPr lang="bg-BG" sz="1000" b="1" kern="1200" dirty="0" smtClean="0">
                <a:solidFill>
                  <a:schemeClr val="tx1"/>
                </a:solidFill>
                <a:effectLst/>
                <a:latin typeface="Times New Roman" panose="02020603050405020304" pitchFamily="18" charset="0"/>
                <a:ea typeface="+mn-ea"/>
                <a:cs typeface="Times New Roman" panose="02020603050405020304" pitchFamily="18" charset="0"/>
              </a:rPr>
              <a:t>Мерки за превенция и управление на риска от свлачища:</a:t>
            </a:r>
            <a:endParaRPr lang="bg-BG"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28600" lvl="0" indent="-228600" algn="just">
              <a:lnSpc>
                <a:spcPct val="100000"/>
              </a:lnSpc>
              <a:buFont typeface="Arial" panose="020B0604020202020204" pitchFamily="34" charset="0"/>
              <a:buChar char="•"/>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Осъществяване на превантивни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геозащитни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мерки и дейности в регистрирани свлачищни райони.</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28600" lvl="0" indent="-228600" algn="just">
              <a:lnSpc>
                <a:spcPct val="100000"/>
              </a:lnSpc>
              <a:buFont typeface="Arial" panose="020B0604020202020204" pitchFamily="34" charset="0"/>
              <a:buChar char="•"/>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Извършване на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геозащитни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мерки и дейности в регистрирани свлачищни райони за ограничаване на  свлачищните процеси:</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a.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Проекто-проучвателни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работи (инж.-геоложки проучвания, инж.-геоложки районирания, инвестиционно проектиране и др.);</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b. Изграждане на укрепителни в т. ч.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брегоукрепителни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съоръжения (подпорни стени, буни и др.);</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c.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Изгр</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на отводнителни съоръжения за понижаване нивото на подземните води и/или за отвеждане на повърхностни води извън обхвата свлачището (дренажни шахти, сондажи,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водопонизителни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системи, канавки и др.);</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d. Планировъчни мерки, повърхностна обработка и др. мерки за осигуряване устойчивостта на склона (откосите).</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lgn="just">
              <a:lnSpc>
                <a:spcPct val="100000"/>
              </a:lnSpc>
              <a:buFont typeface="Arial" panose="020B0604020202020204" pitchFamily="34" charset="0"/>
              <a:buChar char="•"/>
            </a:pP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Изгр</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възстан</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на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контр</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.-измервателни с-ми в регистрирани свлачищни райони за мониторинг на свлачищните процеси.</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lgn="just">
              <a:lnSpc>
                <a:spcPct val="100000"/>
              </a:lnSpc>
              <a:spcBef>
                <a:spcPts val="300"/>
              </a:spcBef>
              <a:spcAft>
                <a:spcPts val="300"/>
              </a:spcAft>
              <a:buFont typeface="Arial" panose="020B0604020202020204" pitchFamily="34" charset="0"/>
              <a:buChar char="•"/>
            </a:pPr>
            <a:endParaRPr lang="bg-BG" sz="10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22844A-9D9A-451E-8533-AC68D816AE04}" type="slidenum">
              <a:rPr lang="bg-BG" smtClean="0"/>
              <a:t>6</a:t>
            </a:fld>
            <a:endParaRPr lang="bg-BG"/>
          </a:p>
        </p:txBody>
      </p:sp>
    </p:spTree>
    <p:extLst>
      <p:ext uri="{BB962C8B-B14F-4D97-AF65-F5344CB8AC3E}">
        <p14:creationId xmlns:p14="http://schemas.microsoft.com/office/powerpoint/2010/main" val="1081550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a:lnSpc>
                <a:spcPct val="100000"/>
              </a:lnSpc>
              <a:buFont typeface="Arial" panose="020B0604020202020204" pitchFamily="34" charset="0"/>
              <a:buNone/>
            </a:pPr>
            <a:r>
              <a:rPr lang="bg-BG" sz="1000" b="1" kern="1200" dirty="0" smtClean="0">
                <a:solidFill>
                  <a:schemeClr val="tx1"/>
                </a:solidFill>
                <a:effectLst/>
                <a:latin typeface="Times New Roman" panose="02020603050405020304" pitchFamily="18" charset="0"/>
                <a:ea typeface="+mn-ea"/>
                <a:cs typeface="Times New Roman" panose="02020603050405020304" pitchFamily="18" charset="0"/>
              </a:rPr>
              <a:t>Мерки за превенция и управление на риска от свлачища:</a:t>
            </a:r>
            <a:endParaRPr lang="bg-BG"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28600" lvl="0" indent="-228600" algn="just">
              <a:lnSpc>
                <a:spcPct val="100000"/>
              </a:lnSpc>
              <a:buFont typeface="Arial" panose="020B0604020202020204" pitchFamily="34" charset="0"/>
              <a:buChar char="•"/>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Осъществяване на превантивни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геозащитни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мерки и дейности в регистрирани свлачищни райони.</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28600" lvl="0" indent="-228600" algn="just">
              <a:lnSpc>
                <a:spcPct val="100000"/>
              </a:lnSpc>
              <a:buFont typeface="Arial" panose="020B0604020202020204" pitchFamily="34" charset="0"/>
              <a:buChar char="•"/>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Извършване на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геозащитни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мерки и дейности в регистрирани свлачищни райони за ограничаване на  свлачищните процеси:</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a.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Проекто-проучвателни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работи (инж.-геоложки проучвания, инж.-геоложки районирания, инвестиционно проектиране и др.);</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b. Изграждане на укрепителни в т. ч.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брегоукрепителни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съоръжения (подпорни стени, буни и др.);</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c.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Изгр</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на отводнителни съоръжения за понижаване нивото на подземните води и/или за отвеждане на повърхностни води извън обхвата свлачището (дренажни шахти, сондажи,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водопонизителни</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системи, канавки и др.);</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just">
              <a:lnSpc>
                <a:spcPct val="100000"/>
              </a:lnSpc>
            </a:pP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d. Планировъчни мерки, повърхностна обработка и др. мерки за осигуряване устойчивостта на склона (откосите).</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lgn="just">
              <a:lnSpc>
                <a:spcPct val="100000"/>
              </a:lnSpc>
              <a:buFont typeface="Arial" panose="020B0604020202020204" pitchFamily="34" charset="0"/>
              <a:buChar char="•"/>
            </a:pP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Изгр</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възстан</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 на </a:t>
            </a:r>
            <a:r>
              <a:rPr lang="bg-BG" sz="1000" kern="1200" dirty="0" err="1" smtClean="0">
                <a:solidFill>
                  <a:schemeClr val="tx1"/>
                </a:solidFill>
                <a:effectLst/>
                <a:latin typeface="Times New Roman" panose="02020603050405020304" pitchFamily="18" charset="0"/>
                <a:ea typeface="+mn-ea"/>
                <a:cs typeface="Times New Roman" panose="02020603050405020304" pitchFamily="18" charset="0"/>
              </a:rPr>
              <a:t>контр</a:t>
            </a:r>
            <a:r>
              <a:rPr lang="bg-BG" sz="1000" kern="1200" dirty="0" smtClean="0">
                <a:solidFill>
                  <a:schemeClr val="tx1"/>
                </a:solidFill>
                <a:effectLst/>
                <a:latin typeface="Times New Roman" panose="02020603050405020304" pitchFamily="18" charset="0"/>
                <a:ea typeface="+mn-ea"/>
                <a:cs typeface="Times New Roman" panose="02020603050405020304" pitchFamily="18" charset="0"/>
              </a:rPr>
              <a:t>.-измервателни с-ми в регистрирани свлачищни райони за мониторинг на свлачищните процеси.</a:t>
            </a:r>
            <a:endParaRPr lang="en-US" sz="10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lgn="just">
              <a:lnSpc>
                <a:spcPct val="100000"/>
              </a:lnSpc>
              <a:spcBef>
                <a:spcPts val="300"/>
              </a:spcBef>
              <a:spcAft>
                <a:spcPts val="300"/>
              </a:spcAft>
              <a:buFont typeface="Arial" panose="020B0604020202020204" pitchFamily="34" charset="0"/>
              <a:buChar char="•"/>
            </a:pPr>
            <a:endParaRPr lang="bg-BG" sz="10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22844A-9D9A-451E-8533-AC68D816AE04}" type="slidenum">
              <a:rPr lang="bg-BG" smtClean="0">
                <a:solidFill>
                  <a:prstClr val="black"/>
                </a:solidFill>
              </a:rPr>
              <a:pPr/>
              <a:t>7</a:t>
            </a:fld>
            <a:endParaRPr lang="bg-BG">
              <a:solidFill>
                <a:prstClr val="black"/>
              </a:solidFill>
            </a:endParaRPr>
          </a:p>
        </p:txBody>
      </p:sp>
    </p:spTree>
    <p:extLst>
      <p:ext uri="{BB962C8B-B14F-4D97-AF65-F5344CB8AC3E}">
        <p14:creationId xmlns:p14="http://schemas.microsoft.com/office/powerpoint/2010/main" val="1081550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a:lnSpc>
                <a:spcPct val="101000"/>
              </a:lnSpc>
              <a:spcBef>
                <a:spcPts val="200"/>
              </a:spcBef>
              <a:spcAft>
                <a:spcPts val="200"/>
              </a:spcAft>
              <a:buFont typeface="Arial" panose="020B0604020202020204" pitchFamily="34" charset="0"/>
              <a:buNone/>
            </a:pPr>
            <a:r>
              <a:rPr lang="bg-BG" sz="1200" b="1" kern="1200" dirty="0" smtClean="0">
                <a:solidFill>
                  <a:schemeClr val="tx1"/>
                </a:solidFill>
                <a:effectLst/>
                <a:latin typeface="Times New Roman" panose="02020603050405020304" pitchFamily="18" charset="0"/>
                <a:ea typeface="+mn-ea"/>
                <a:cs typeface="Times New Roman" panose="02020603050405020304" pitchFamily="18" charset="0"/>
              </a:rPr>
              <a:t>Допустими</a:t>
            </a:r>
            <a:r>
              <a:rPr lang="bg-BG"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 дейности:</a:t>
            </a:r>
            <a:endParaRPr lang="bg-BG" sz="12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lnSpc>
                <a:spcPct val="101000"/>
              </a:lnSpc>
              <a:spcBef>
                <a:spcPts val="200"/>
              </a:spcBef>
              <a:spcAft>
                <a:spcPts val="200"/>
              </a:spcAf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Преглед и анализ на общинските програми за КАВ – определяне източниците на емисии, инвентаризация на емисиите на замърсители от тях, моделна оценка, мерки за постигане на съответствие; </a:t>
            </a:r>
          </a:p>
          <a:p>
            <a:pPr marL="171450" lvl="0" indent="-171450" algn="just">
              <a:lnSpc>
                <a:spcPct val="101000"/>
              </a:lnSpc>
              <a:spcBef>
                <a:spcPts val="200"/>
              </a:spcBef>
              <a:spcAft>
                <a:spcPts val="200"/>
              </a:spcAf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Подпомагане на компетентните органи при изготвяне/преработване, изпълнението и контрола на общинските програми и мониторинга на КАВ, вкл. определяне източниците на емисии, инвентаризация на емисиите на замърсители, моделна оценка и прилагане на адекватни към местните условия мерки;</a:t>
            </a:r>
          </a:p>
          <a:p>
            <a:pPr marL="171450" lvl="0" indent="-171450" algn="just">
              <a:lnSpc>
                <a:spcPct val="101000"/>
              </a:lnSpc>
              <a:spcBef>
                <a:spcPts val="200"/>
              </a:spcBef>
              <a:spcAft>
                <a:spcPts val="200"/>
              </a:spcAf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При необходимост, в контекста на анализа на общинските програми, изграждане на системи за ранно предупреждение за замърсяване на атмосферния въздух при неблагоприятни метеорологични условия</a:t>
            </a:r>
          </a:p>
          <a:p>
            <a:pPr marL="171450" lvl="0" indent="-171450" algn="just">
              <a:lnSpc>
                <a:spcPct val="101000"/>
              </a:lnSpc>
              <a:spcBef>
                <a:spcPts val="200"/>
              </a:spcBef>
              <a:spcAft>
                <a:spcPts val="200"/>
              </a:spcAft>
              <a:buFont typeface="Arial" panose="020B0604020202020204" pitchFamily="34" charset="0"/>
              <a:buChar char="•"/>
            </a:pP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22844A-9D9A-451E-8533-AC68D816AE04}" type="slidenum">
              <a:rPr lang="bg-BG" smtClean="0"/>
              <a:t>8</a:t>
            </a:fld>
            <a:endParaRPr lang="bg-BG"/>
          </a:p>
        </p:txBody>
      </p:sp>
    </p:spTree>
    <p:extLst>
      <p:ext uri="{BB962C8B-B14F-4D97-AF65-F5344CB8AC3E}">
        <p14:creationId xmlns:p14="http://schemas.microsoft.com/office/powerpoint/2010/main" val="222348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a:lnSpc>
                <a:spcPct val="101000"/>
              </a:lnSpc>
              <a:spcBef>
                <a:spcPts val="200"/>
              </a:spcBef>
              <a:spcAft>
                <a:spcPts val="200"/>
              </a:spcAft>
              <a:buFont typeface="Arial" panose="020B0604020202020204" pitchFamily="34" charset="0"/>
              <a:buNone/>
            </a:pPr>
            <a:r>
              <a:rPr lang="bg-BG" sz="1200" b="1" kern="1200" dirty="0" smtClean="0">
                <a:solidFill>
                  <a:schemeClr val="tx1"/>
                </a:solidFill>
                <a:effectLst/>
                <a:latin typeface="Times New Roman" panose="02020603050405020304" pitchFamily="18" charset="0"/>
                <a:ea typeface="+mn-ea"/>
                <a:cs typeface="Times New Roman" panose="02020603050405020304" pitchFamily="18" charset="0"/>
              </a:rPr>
              <a:t>Допустими</a:t>
            </a:r>
            <a:r>
              <a:rPr lang="bg-BG"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 дейности:</a:t>
            </a:r>
            <a:endParaRPr lang="bg-BG" sz="12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lvl="0" indent="-171450" algn="just">
              <a:lnSpc>
                <a:spcPct val="101000"/>
              </a:lnSpc>
              <a:spcBef>
                <a:spcPts val="200"/>
              </a:spcBef>
              <a:spcAft>
                <a:spcPts val="200"/>
              </a:spcAf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Мерки, свързани с намаляване на емисиите на замърсители от превозните средства на обществения градски транспорт в т.ч. намаляване използването на конвенционалните горива в обществения транспорт; замяна на изпускателните устройства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retrofitting</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на превозните средства за градски транспорт; </a:t>
            </a:r>
          </a:p>
          <a:p>
            <a:pPr marL="171450" lvl="0" indent="-171450" algn="just">
              <a:lnSpc>
                <a:spcPct val="101000"/>
              </a:lnSpc>
              <a:spcBef>
                <a:spcPts val="200"/>
              </a:spcBef>
              <a:spcAft>
                <a:spcPts val="200"/>
              </a:spcAf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Осигуряване на почистваща техника (вкл. за измиване на пътни платна, площади и тротоари) за отнемане на праховите частици;</a:t>
            </a:r>
          </a:p>
          <a:p>
            <a:pPr marL="171450" lvl="0" indent="-171450" algn="just">
              <a:lnSpc>
                <a:spcPct val="101000"/>
              </a:lnSpc>
              <a:spcBef>
                <a:spcPts val="200"/>
              </a:spcBef>
              <a:spcAft>
                <a:spcPts val="200"/>
              </a:spcAft>
              <a:buFont typeface="Arial" panose="020B0604020202020204" pitchFamily="34" charset="0"/>
              <a:buChar char="•"/>
            </a:pP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Изпълнение на демонстрационни/пилотни проекти за подобряване КАВ</a:t>
            </a:r>
            <a:r>
              <a:rPr lang="bg-BG" sz="1200" kern="1200" baseline="0" noProof="0" dirty="0" smtClean="0">
                <a:solidFill>
                  <a:schemeClr val="tx1"/>
                </a:solidFill>
                <a:effectLst/>
                <a:latin typeface="Times New Roman" panose="02020603050405020304" pitchFamily="18" charset="0"/>
                <a:ea typeface="+mn-ea"/>
                <a:cs typeface="Times New Roman" panose="02020603050405020304" pitchFamily="18" charset="0"/>
              </a:rPr>
              <a:t> - т</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ези демонстрационни проекти могат да бъдат реализирани в общини, където има малко на брой добре известни фактори, свързани със замърсяването на въздуха (включват реализиране на дейности, насочени към един преобладаващ източник на замърсяване, определен като основен причинител на наднорменото замърсяване, включително и като се вземат предвид резултатите от мониторинга на атмосферния въздух). При преобладаващ източник на замърсяване битово отопление примерни допустими мерки са свързани с подмяна на стационарни индивидуални и </a:t>
            </a:r>
            <a:r>
              <a:rPr lang="bg-BG" sz="1200" kern="1200" noProof="0" dirty="0" err="1" smtClean="0">
                <a:solidFill>
                  <a:schemeClr val="tx1"/>
                </a:solidFill>
                <a:effectLst/>
                <a:latin typeface="Times New Roman" panose="02020603050405020304" pitchFamily="18" charset="0"/>
                <a:ea typeface="+mn-ea"/>
                <a:cs typeface="Times New Roman" panose="02020603050405020304" pitchFamily="18" charset="0"/>
              </a:rPr>
              <a:t>многофамилни</a:t>
            </a:r>
            <a:r>
              <a:rPr lang="bg-BG" sz="1200" kern="1200" noProof="0" dirty="0" smtClean="0">
                <a:solidFill>
                  <a:schemeClr val="tx1"/>
                </a:solidFill>
                <a:effectLst/>
                <a:latin typeface="Times New Roman" panose="02020603050405020304" pitchFamily="18" charset="0"/>
                <a:ea typeface="+mn-ea"/>
                <a:cs typeface="Times New Roman" panose="02020603050405020304" pitchFamily="18" charset="0"/>
              </a:rPr>
              <a:t> домакински горивни устройства на твърдо гориво, поставяне на филтри на изходите за отвеждане на димните газове и др. При преобладаващ източник на замърсяване транспорт допустими дейности са замяната на изпускателни устройства, инфраструктура за поглъщане на ФПЧ10</a:t>
            </a:r>
          </a:p>
        </p:txBody>
      </p:sp>
      <p:sp>
        <p:nvSpPr>
          <p:cNvPr id="4" name="Slide Number Placeholder 3"/>
          <p:cNvSpPr>
            <a:spLocks noGrp="1"/>
          </p:cNvSpPr>
          <p:nvPr>
            <p:ph type="sldNum" sz="quarter" idx="10"/>
          </p:nvPr>
        </p:nvSpPr>
        <p:spPr/>
        <p:txBody>
          <a:bodyPr/>
          <a:lstStyle/>
          <a:p>
            <a:fld id="{C222844A-9D9A-451E-8533-AC68D816AE04}" type="slidenum">
              <a:rPr lang="bg-BG" smtClean="0"/>
              <a:t>9</a:t>
            </a:fld>
            <a:endParaRPr lang="bg-BG"/>
          </a:p>
        </p:txBody>
      </p:sp>
    </p:spTree>
    <p:extLst>
      <p:ext uri="{BB962C8B-B14F-4D97-AF65-F5344CB8AC3E}">
        <p14:creationId xmlns:p14="http://schemas.microsoft.com/office/powerpoint/2010/main" val="222348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0" y="0"/>
            <a:ext cx="0" cy="0"/>
          </a:xfrm>
          <a:solidFill>
            <a:srgbClr val="CFE7F5"/>
          </a:solidFill>
          <a:ln w="25400">
            <a:solidFill>
              <a:srgbClr val="808080"/>
            </a:solidFill>
            <a:prstDash val="solid"/>
          </a:ln>
        </p:spPr>
      </p:sp>
      <p:sp>
        <p:nvSpPr>
          <p:cNvPr id="3" name="Notes Placeholder 2"/>
          <p:cNvSpPr txBox="1">
            <a:spLocks noGrp="1"/>
          </p:cNvSpPr>
          <p:nvPr>
            <p:ph type="body" sz="quarter" idx="1"/>
          </p:nvPr>
        </p:nvSpPr>
        <p:spPr>
          <a:xfrm>
            <a:off x="0" y="0"/>
            <a:ext cx="368" cy="337"/>
          </a:xfrm>
        </p:spPr>
        <p:txBody>
          <a:bodyPr wrap="square" lIns="90000" tIns="45000" rIns="90000" bIns="45000" anchor="t"/>
          <a:lstStyle/>
          <a:p>
            <a:pPr lvl="0"/>
            <a:endParaRPr lang="bg-BG" dirty="0"/>
          </a:p>
        </p:txBody>
      </p:sp>
      <p:sp>
        <p:nvSpPr>
          <p:cNvPr id="4" name="Slide Number Placeholder 3"/>
          <p:cNvSpPr txBox="1">
            <a:spLocks noGrp="1"/>
          </p:cNvSpPr>
          <p:nvPr>
            <p:ph type="sldNum" sz="quarter" idx="8"/>
          </p:nvPr>
        </p:nvSpPr>
        <p:spPr>
          <a:xfrm>
            <a:off x="0" y="0"/>
            <a:ext cx="368" cy="337"/>
          </a:xfrm>
        </p:spPr>
        <p:txBody>
          <a:bodyPr wrap="square" lIns="90000" tIns="45000" rIns="90000" bIns="45000" anchor="t"/>
          <a:lstStyle/>
          <a:p>
            <a:pPr lvl="0" algn="l" hangingPunct="1"/>
            <a:fld id="{8C0CBCDA-B582-4880-A105-B8316C734ADA}" type="slidenum">
              <a:t>10</a:t>
            </a:fld>
            <a:endParaRPr lang="bg-BG" sz="1800" dirty="0">
              <a:solidFill>
                <a:srgbClr val="000000"/>
              </a:solidFill>
              <a:latin typeface="+mn-lt" pitchFamily="18"/>
              <a:ea typeface="+mn-ea" pitchFamily="2"/>
              <a:cs typeface="+mn-cs" pitchFamily="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22844A-9D9A-451E-8533-AC68D816AE04}" type="slidenum">
              <a:rPr lang="bg-BG" smtClean="0"/>
              <a:t>11</a:t>
            </a:fld>
            <a:endParaRPr lang="bg-BG"/>
          </a:p>
        </p:txBody>
      </p:sp>
    </p:spTree>
    <p:extLst>
      <p:ext uri="{BB962C8B-B14F-4D97-AF65-F5344CB8AC3E}">
        <p14:creationId xmlns:p14="http://schemas.microsoft.com/office/powerpoint/2010/main" val="170136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231CDB-9F6F-4F34-A203-4C73DD400C6E}"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1990099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231CDB-9F6F-4F34-A203-4C73DD400C6E}"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4149669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231CDB-9F6F-4F34-A203-4C73DD400C6E}"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2007771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231CDB-9F6F-4F34-A203-4C73DD400C6E}" type="datetimeFigureOut">
              <a:rPr lang="en-US" smtClean="0"/>
              <a:t>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326853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231CDB-9F6F-4F34-A203-4C73DD400C6E}" type="datetimeFigureOut">
              <a:rPr lang="en-US" smtClean="0"/>
              <a:t>12/4/2014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162806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231CDB-9F6F-4F34-A203-4C73DD400C6E}" type="datetimeFigureOut">
              <a:rPr lang="en-US" smtClean="0"/>
              <a:t>12/4/2014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515301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231CDB-9F6F-4F34-A203-4C73DD400C6E}" type="datetimeFigureOut">
              <a:rPr lang="en-US" smtClean="0"/>
              <a:t>12/4/2014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3762171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231CDB-9F6F-4F34-A203-4C73DD400C6E}" type="datetimeFigureOut">
              <a:rPr lang="en-US" smtClean="0"/>
              <a:t>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692053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231CDB-9F6F-4F34-A203-4C73DD400C6E}" type="datetimeFigureOut">
              <a:rPr lang="en-US" smtClean="0"/>
              <a:t>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3768661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231CDB-9F6F-4F34-A203-4C73DD400C6E}"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110093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231CDB-9F6F-4F34-A203-4C73DD400C6E}" type="datetimeFigureOut">
              <a:rPr lang="en-US" smtClean="0"/>
              <a:t>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A0D09-95BE-481B-84AB-35C029DC860E}" type="slidenum">
              <a:rPr lang="en-US" smtClean="0"/>
              <a:t>‹#›</a:t>
            </a:fld>
            <a:endParaRPr lang="en-US"/>
          </a:p>
        </p:txBody>
      </p:sp>
    </p:spTree>
    <p:extLst>
      <p:ext uri="{BB962C8B-B14F-4D97-AF65-F5344CB8AC3E}">
        <p14:creationId xmlns:p14="http://schemas.microsoft.com/office/powerpoint/2010/main" val="2585817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231CDB-9F6F-4F34-A203-4C73DD400C6E}" type="datetimeFigureOut">
              <a:rPr lang="en-US" smtClean="0"/>
              <a:t>12/4/2014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A0D09-95BE-481B-84AB-35C029DC860E}" type="slidenum">
              <a:rPr lang="en-US" smtClean="0"/>
              <a:t>‹#›</a:t>
            </a:fld>
            <a:endParaRPr lang="en-US"/>
          </a:p>
        </p:txBody>
      </p:sp>
    </p:spTree>
    <p:extLst>
      <p:ext uri="{BB962C8B-B14F-4D97-AF65-F5344CB8AC3E}">
        <p14:creationId xmlns:p14="http://schemas.microsoft.com/office/powerpoint/2010/main" val="611363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image" Target="../media/image3.emf"/><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12" descr="lo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2744" y="847165"/>
            <a:ext cx="737067" cy="44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3463" y="251758"/>
            <a:ext cx="735654" cy="45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44" y="251758"/>
            <a:ext cx="582064" cy="595407"/>
          </a:xfrm>
          <a:prstGeom prst="rect">
            <a:avLst/>
          </a:prstGeom>
        </p:spPr>
      </p:pic>
      <p:sp>
        <p:nvSpPr>
          <p:cNvPr id="7" name="TextBox 6"/>
          <p:cNvSpPr txBox="1"/>
          <p:nvPr/>
        </p:nvSpPr>
        <p:spPr>
          <a:xfrm>
            <a:off x="1043608" y="447055"/>
            <a:ext cx="6807094" cy="400110"/>
          </a:xfrm>
          <a:prstGeom prst="rect">
            <a:avLst/>
          </a:prstGeom>
          <a:noFill/>
        </p:spPr>
        <p:txBody>
          <a:bodyPr wrap="square">
            <a:spAutoFit/>
          </a:bodyPr>
          <a:lstStyle/>
          <a:p>
            <a:pPr>
              <a:defRPr/>
            </a:pPr>
            <a:r>
              <a:rPr lang="bg-BG" sz="2000" b="1" dirty="0" smtClean="0">
                <a:solidFill>
                  <a:schemeClr val="tx2">
                    <a:lumMod val="75000"/>
                  </a:schemeClr>
                </a:solidFill>
              </a:rPr>
              <a:t>МИНИСТЕРСТВО НА ОКОЛНАТА СРЕДА И ВОДИТЕ</a:t>
            </a:r>
            <a:endParaRPr lang="en-US" sz="2000" b="1" dirty="0">
              <a:solidFill>
                <a:schemeClr val="tx2">
                  <a:lumMod val="75000"/>
                </a:schemeClr>
              </a:solidFill>
            </a:endParaRPr>
          </a:p>
        </p:txBody>
      </p:sp>
      <p:sp>
        <p:nvSpPr>
          <p:cNvPr id="8" name="TextBox 7"/>
          <p:cNvSpPr txBox="1"/>
          <p:nvPr/>
        </p:nvSpPr>
        <p:spPr>
          <a:xfrm>
            <a:off x="323528" y="2537609"/>
            <a:ext cx="8640960" cy="2554545"/>
          </a:xfrm>
          <a:prstGeom prst="rect">
            <a:avLst/>
          </a:prstGeom>
          <a:noFill/>
        </p:spPr>
        <p:txBody>
          <a:bodyPr wrap="square">
            <a:spAutoFit/>
          </a:bodyPr>
          <a:lstStyle/>
          <a:p>
            <a:pPr algn="ctr">
              <a:defRPr/>
            </a:pPr>
            <a:r>
              <a:rPr lang="bg-BG" sz="4000" b="1" dirty="0" smtClean="0">
                <a:solidFill>
                  <a:schemeClr val="tx2">
                    <a:lumMod val="75000"/>
                  </a:schemeClr>
                </a:solidFill>
              </a:rPr>
              <a:t>ВЪЗМОЖНОСТИ ЗА </a:t>
            </a:r>
          </a:p>
          <a:p>
            <a:pPr algn="ctr">
              <a:defRPr/>
            </a:pPr>
            <a:r>
              <a:rPr lang="bg-BG" sz="4000" b="1" dirty="0" smtClean="0">
                <a:solidFill>
                  <a:schemeClr val="tx2">
                    <a:lumMod val="75000"/>
                  </a:schemeClr>
                </a:solidFill>
              </a:rPr>
              <a:t>ФИНАНСИРАНЕ НА ПРОЕКТИ ПО </a:t>
            </a:r>
          </a:p>
          <a:p>
            <a:pPr algn="ctr">
              <a:defRPr/>
            </a:pPr>
            <a:r>
              <a:rPr lang="bg-BG" sz="4000" b="1" dirty="0" smtClean="0">
                <a:solidFill>
                  <a:schemeClr val="tx2">
                    <a:lumMod val="75000"/>
                  </a:schemeClr>
                </a:solidFill>
              </a:rPr>
              <a:t>ОПЕРАТИВНА </a:t>
            </a:r>
            <a:r>
              <a:rPr lang="bg-BG" sz="4000" b="1" dirty="0">
                <a:solidFill>
                  <a:schemeClr val="tx2">
                    <a:lumMod val="75000"/>
                  </a:schemeClr>
                </a:solidFill>
              </a:rPr>
              <a:t>ПРОГРАМА</a:t>
            </a:r>
            <a:br>
              <a:rPr lang="bg-BG" sz="4000" b="1" dirty="0">
                <a:solidFill>
                  <a:schemeClr val="tx2">
                    <a:lumMod val="75000"/>
                  </a:schemeClr>
                </a:solidFill>
              </a:rPr>
            </a:br>
            <a:r>
              <a:rPr lang="bg-BG" sz="4000" b="1" dirty="0">
                <a:solidFill>
                  <a:schemeClr val="tx2">
                    <a:lumMod val="75000"/>
                  </a:schemeClr>
                </a:solidFill>
              </a:rPr>
              <a:t>ОКОЛНА СРЕДА 2014 – 2020 г</a:t>
            </a:r>
            <a:r>
              <a:rPr lang="bg-BG" sz="4000" b="1" dirty="0" smtClean="0">
                <a:solidFill>
                  <a:schemeClr val="tx2">
                    <a:lumMod val="75000"/>
                  </a:schemeClr>
                </a:solidFill>
              </a:rPr>
              <a:t>.</a:t>
            </a:r>
            <a:endParaRPr lang="en-US" sz="4000" b="1" dirty="0" smtClean="0">
              <a:solidFill>
                <a:schemeClr val="tx2">
                  <a:lumMod val="75000"/>
                </a:schemeClr>
              </a:solidFill>
            </a:endParaRPr>
          </a:p>
        </p:txBody>
      </p:sp>
    </p:spTree>
    <p:extLst>
      <p:ext uri="{BB962C8B-B14F-4D97-AF65-F5344CB8AC3E}">
        <p14:creationId xmlns:p14="http://schemas.microsoft.com/office/powerpoint/2010/main" val="2696163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1824938" y="372276"/>
            <a:ext cx="6923527"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2" indent="0" algn="r">
              <a:spcBef>
                <a:spcPts val="2000"/>
              </a:spcBef>
              <a:buClr>
                <a:srgbClr val="17375E"/>
              </a:buClr>
              <a:buSzPct val="75000"/>
              <a:buNone/>
            </a:pPr>
            <a:r>
              <a:rPr lang="bg-BG" sz="3200" b="1" dirty="0" smtClean="0">
                <a:solidFill>
                  <a:srgbClr val="1F497D">
                    <a:lumMod val="75000"/>
                  </a:srgbClr>
                </a:solidFill>
              </a:rPr>
              <a:t>ПРИОРИТЕТНА ОС „ВОДИ“ (1)</a:t>
            </a:r>
            <a:endParaRPr lang="bg-BG" sz="3200" b="1" dirty="0">
              <a:solidFill>
                <a:srgbClr val="1F497D">
                  <a:lumMod val="75000"/>
                </a:srgbClr>
              </a:solidFill>
            </a:endParaRPr>
          </a:p>
        </p:txBody>
      </p:sp>
      <p:sp>
        <p:nvSpPr>
          <p:cNvPr id="9" name="Rectangle 8"/>
          <p:cNvSpPr/>
          <p:nvPr/>
        </p:nvSpPr>
        <p:spPr>
          <a:xfrm>
            <a:off x="395536" y="1769035"/>
            <a:ext cx="8280920" cy="4693593"/>
          </a:xfrm>
          <a:prstGeom prst="rect">
            <a:avLst/>
          </a:prstGeom>
        </p:spPr>
        <p:txBody>
          <a:bodyPr wrap="square">
            <a:spAutoFit/>
          </a:bodyPr>
          <a:lstStyle/>
          <a:p>
            <a:pPr marL="361950" lvl="1" indent="-361950" algn="just">
              <a:spcBef>
                <a:spcPts val="600"/>
              </a:spcBef>
              <a:buClr>
                <a:srgbClr val="17375E"/>
              </a:buClr>
              <a:buFontTx/>
              <a:buAutoNum type="arabicPeriod"/>
            </a:pPr>
            <a:r>
              <a:rPr lang="bg-BG" sz="2600" dirty="0" smtClean="0">
                <a:solidFill>
                  <a:srgbClr val="17375E"/>
                </a:solidFill>
              </a:rPr>
              <a:t>Изграждане на ВиК инфраструктура  </a:t>
            </a:r>
          </a:p>
          <a:p>
            <a:pPr marL="712788" lvl="2" indent="-357188" algn="just">
              <a:spcBef>
                <a:spcPts val="1200"/>
              </a:spcBef>
              <a:buClr>
                <a:srgbClr val="17375E"/>
              </a:buClr>
              <a:buFont typeface="Arial" panose="020B0604020202020204" pitchFamily="34" charset="0"/>
              <a:buChar char="•"/>
            </a:pPr>
            <a:r>
              <a:rPr lang="bg-BG" sz="2400" dirty="0" smtClean="0">
                <a:solidFill>
                  <a:srgbClr val="17375E"/>
                </a:solidFill>
              </a:rPr>
              <a:t>Мерки за събиране, отвеждане и пречистване на отпадъчните води, насочени към агломерации с над 10 000 е.ж. </a:t>
            </a:r>
          </a:p>
          <a:p>
            <a:pPr marL="712788" lvl="2" indent="-357188" algn="just">
              <a:spcBef>
                <a:spcPts val="1200"/>
              </a:spcBef>
              <a:buClr>
                <a:srgbClr val="17375E"/>
              </a:buClr>
              <a:buFont typeface="Arial" panose="020B0604020202020204" pitchFamily="34" charset="0"/>
              <a:buChar char="•"/>
            </a:pPr>
            <a:r>
              <a:rPr lang="bg-BG" sz="2400" dirty="0" smtClean="0">
                <a:solidFill>
                  <a:srgbClr val="17375E"/>
                </a:solidFill>
              </a:rPr>
              <a:t>Мерки за осигуряване на чиста и безопасна питейна вода за населението.</a:t>
            </a:r>
          </a:p>
          <a:p>
            <a:pPr marL="0" lvl="1" algn="just">
              <a:spcBef>
                <a:spcPts val="600"/>
              </a:spcBef>
              <a:buClr>
                <a:srgbClr val="17375E"/>
              </a:buClr>
            </a:pPr>
            <a:endParaRPr lang="bg-BG" sz="800" b="1" dirty="0">
              <a:solidFill>
                <a:srgbClr val="17375E"/>
              </a:solidFill>
            </a:endParaRPr>
          </a:p>
          <a:p>
            <a:pPr marL="0" lvl="1" algn="just">
              <a:buClr>
                <a:srgbClr val="17375E"/>
              </a:buClr>
            </a:pPr>
            <a:endParaRPr lang="bg-BG" sz="2400" b="1" dirty="0" smtClean="0">
              <a:solidFill>
                <a:srgbClr val="17375E"/>
              </a:solidFill>
            </a:endParaRPr>
          </a:p>
          <a:p>
            <a:pPr marL="0" lvl="1" algn="just">
              <a:buClr>
                <a:srgbClr val="17375E"/>
              </a:buClr>
            </a:pPr>
            <a:r>
              <a:rPr lang="bg-BG" sz="2400" b="1" dirty="0" smtClean="0">
                <a:solidFill>
                  <a:srgbClr val="17375E"/>
                </a:solidFill>
              </a:rPr>
              <a:t>БЕНЕФИЦИЕНТ</a:t>
            </a:r>
            <a:r>
              <a:rPr lang="bg-BG" sz="2400" b="1" dirty="0">
                <a:solidFill>
                  <a:srgbClr val="17375E"/>
                </a:solidFill>
              </a:rPr>
              <a:t>: </a:t>
            </a:r>
            <a:r>
              <a:rPr lang="en-US" sz="2400" b="1" dirty="0" smtClean="0">
                <a:solidFill>
                  <a:srgbClr val="17375E"/>
                </a:solidFill>
              </a:rPr>
              <a:t> </a:t>
            </a:r>
            <a:r>
              <a:rPr lang="bg-BG" sz="2400" b="1" dirty="0" smtClean="0">
                <a:solidFill>
                  <a:srgbClr val="17375E"/>
                </a:solidFill>
              </a:rPr>
              <a:t>ВиК оператори, Общини (като партньори; бенефициенти за проекти, изпълнението на които е през два програмни периода), </a:t>
            </a:r>
            <a:r>
              <a:rPr lang="bg-BG" sz="2400" b="1" dirty="0" smtClean="0">
                <a:solidFill>
                  <a:srgbClr val="17375E"/>
                </a:solidFill>
              </a:rPr>
              <a:t>МРРБ, </a:t>
            </a:r>
            <a:r>
              <a:rPr lang="bg-BG" sz="2400" b="1" dirty="0" smtClean="0">
                <a:solidFill>
                  <a:srgbClr val="17375E"/>
                </a:solidFill>
              </a:rPr>
              <a:t>МОСВ</a:t>
            </a:r>
            <a:r>
              <a:rPr lang="bg-BG" sz="2400" b="1" dirty="0">
                <a:solidFill>
                  <a:srgbClr val="17375E"/>
                </a:solidFill>
              </a:rPr>
              <a:t>, ВиК </a:t>
            </a:r>
            <a:r>
              <a:rPr lang="bg-BG" sz="2400" b="1" dirty="0" smtClean="0">
                <a:solidFill>
                  <a:srgbClr val="17375E"/>
                </a:solidFill>
              </a:rPr>
              <a:t>Асоциации (за подкрепящи дейности)</a:t>
            </a:r>
          </a:p>
        </p:txBody>
      </p:sp>
      <p:pic>
        <p:nvPicPr>
          <p:cNvPr id="7"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10"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Tree>
    <p:extLst>
      <p:ext uri="{BB962C8B-B14F-4D97-AF65-F5344CB8AC3E}">
        <p14:creationId xmlns:p14="http://schemas.microsoft.com/office/powerpoint/2010/main" val="3641568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1824938" y="372276"/>
            <a:ext cx="6923526"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2" indent="0" algn="r">
              <a:spcBef>
                <a:spcPts val="2000"/>
              </a:spcBef>
              <a:buClr>
                <a:srgbClr val="17375E"/>
              </a:buClr>
              <a:buSzPct val="75000"/>
              <a:buNone/>
            </a:pPr>
            <a:r>
              <a:rPr lang="bg-BG" sz="3200" b="1" dirty="0" smtClean="0">
                <a:solidFill>
                  <a:srgbClr val="1F497D">
                    <a:lumMod val="75000"/>
                  </a:srgbClr>
                </a:solidFill>
              </a:rPr>
              <a:t>ПРИОРИТЕТНА ОС „ВОДИ“ (2)</a:t>
            </a:r>
            <a:endParaRPr lang="bg-BG" sz="3200" b="1" dirty="0">
              <a:solidFill>
                <a:srgbClr val="1F497D">
                  <a:lumMod val="75000"/>
                </a:srgbClr>
              </a:solidFill>
            </a:endParaRPr>
          </a:p>
        </p:txBody>
      </p:sp>
      <p:sp>
        <p:nvSpPr>
          <p:cNvPr id="9" name="Rectangle 8"/>
          <p:cNvSpPr/>
          <p:nvPr/>
        </p:nvSpPr>
        <p:spPr>
          <a:xfrm>
            <a:off x="611560" y="1628800"/>
            <a:ext cx="7920880" cy="4293483"/>
          </a:xfrm>
          <a:prstGeom prst="rect">
            <a:avLst/>
          </a:prstGeom>
        </p:spPr>
        <p:txBody>
          <a:bodyPr wrap="square">
            <a:spAutoFit/>
          </a:bodyPr>
          <a:lstStyle/>
          <a:p>
            <a:pPr marL="357188" lvl="1" indent="-357188" algn="just">
              <a:spcBef>
                <a:spcPts val="2400"/>
              </a:spcBef>
              <a:buClr>
                <a:srgbClr val="17375E"/>
              </a:buClr>
              <a:buAutoNum type="arabicPeriod"/>
            </a:pPr>
            <a:r>
              <a:rPr lang="bg-BG" sz="2600" dirty="0" smtClean="0">
                <a:solidFill>
                  <a:srgbClr val="17375E"/>
                </a:solidFill>
              </a:rPr>
              <a:t>Доизграждане </a:t>
            </a:r>
            <a:r>
              <a:rPr lang="bg-BG" sz="2600" dirty="0">
                <a:solidFill>
                  <a:srgbClr val="17375E"/>
                </a:solidFill>
              </a:rPr>
              <a:t>на системите за мониторинг на </a:t>
            </a:r>
            <a:r>
              <a:rPr lang="bg-BG" sz="2600" dirty="0" smtClean="0">
                <a:solidFill>
                  <a:srgbClr val="17375E"/>
                </a:solidFill>
              </a:rPr>
              <a:t>водите</a:t>
            </a:r>
          </a:p>
          <a:p>
            <a:pPr marL="357188" lvl="1" indent="-357188" algn="just">
              <a:spcBef>
                <a:spcPts val="2400"/>
              </a:spcBef>
              <a:buClr>
                <a:srgbClr val="17375E"/>
              </a:buClr>
              <a:buAutoNum type="arabicPeriod"/>
            </a:pPr>
            <a:r>
              <a:rPr lang="bg-BG" sz="2600" dirty="0" smtClean="0">
                <a:solidFill>
                  <a:srgbClr val="17375E"/>
                </a:solidFill>
              </a:rPr>
              <a:t>Разработване на </a:t>
            </a:r>
            <a:r>
              <a:rPr lang="bg-BG" sz="2600" dirty="0">
                <a:solidFill>
                  <a:srgbClr val="17375E"/>
                </a:solidFill>
              </a:rPr>
              <a:t>нови </a:t>
            </a:r>
            <a:r>
              <a:rPr lang="bg-BG" sz="2600" dirty="0" smtClean="0">
                <a:solidFill>
                  <a:srgbClr val="17375E"/>
                </a:solidFill>
              </a:rPr>
              <a:t>и </a:t>
            </a:r>
            <a:r>
              <a:rPr lang="bg-BG" sz="2600" dirty="0">
                <a:solidFill>
                  <a:srgbClr val="17375E"/>
                </a:solidFill>
              </a:rPr>
              <a:t>актуализация на съществуващи стратегически документи във връзка с прилагането на Рамковата директива за водите (РДВ</a:t>
            </a:r>
            <a:r>
              <a:rPr lang="bg-BG" sz="2600" dirty="0" smtClean="0">
                <a:solidFill>
                  <a:srgbClr val="17375E"/>
                </a:solidFill>
              </a:rPr>
              <a:t>) – ПУРБ 2022-2027  </a:t>
            </a:r>
          </a:p>
          <a:p>
            <a:pPr marL="0" lvl="1" algn="just">
              <a:spcBef>
                <a:spcPts val="2400"/>
              </a:spcBef>
              <a:buClr>
                <a:srgbClr val="17375E"/>
              </a:buClr>
            </a:pPr>
            <a:endParaRPr lang="bg-BG" sz="900" b="1" dirty="0" smtClean="0">
              <a:solidFill>
                <a:srgbClr val="17375E"/>
              </a:solidFill>
            </a:endParaRPr>
          </a:p>
          <a:p>
            <a:pPr marL="0" lvl="1" algn="just">
              <a:spcBef>
                <a:spcPts val="2400"/>
              </a:spcBef>
              <a:buClr>
                <a:srgbClr val="17375E"/>
              </a:buClr>
            </a:pPr>
            <a:r>
              <a:rPr lang="bg-BG" sz="2400" b="1" dirty="0" smtClean="0">
                <a:solidFill>
                  <a:srgbClr val="17375E"/>
                </a:solidFill>
              </a:rPr>
              <a:t>БЕНЕФИЦИЕНТ: Дирекция</a:t>
            </a:r>
            <a:r>
              <a:rPr lang="en-US" sz="2400" b="1" dirty="0" smtClean="0">
                <a:solidFill>
                  <a:srgbClr val="17375E"/>
                </a:solidFill>
              </a:rPr>
              <a:t> “</a:t>
            </a:r>
            <a:r>
              <a:rPr lang="bg-BG" sz="2400" b="1" dirty="0" smtClean="0">
                <a:solidFill>
                  <a:srgbClr val="17375E"/>
                </a:solidFill>
              </a:rPr>
              <a:t>Управление на водите</a:t>
            </a:r>
            <a:r>
              <a:rPr lang="en-US" sz="2400" b="1" dirty="0" smtClean="0">
                <a:solidFill>
                  <a:srgbClr val="17375E"/>
                </a:solidFill>
              </a:rPr>
              <a:t>”-</a:t>
            </a:r>
            <a:r>
              <a:rPr lang="bg-BG" sz="2400" b="1" dirty="0" smtClean="0">
                <a:solidFill>
                  <a:srgbClr val="17375E"/>
                </a:solidFill>
              </a:rPr>
              <a:t> МОСВ 		    Изпълнителна агенция за околна среда</a:t>
            </a:r>
            <a:endParaRPr lang="bg-BG" sz="2400" b="1" dirty="0">
              <a:solidFill>
                <a:srgbClr val="17375E"/>
              </a:solidFill>
            </a:endParaRPr>
          </a:p>
        </p:txBody>
      </p:sp>
      <p:pic>
        <p:nvPicPr>
          <p:cNvPr id="7"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10"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Tree>
    <p:extLst>
      <p:ext uri="{BB962C8B-B14F-4D97-AF65-F5344CB8AC3E}">
        <p14:creationId xmlns:p14="http://schemas.microsoft.com/office/powerpoint/2010/main" val="2079031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idx="1"/>
          </p:nvPr>
        </p:nvSpPr>
        <p:spPr>
          <a:xfrm>
            <a:off x="467544" y="1196752"/>
            <a:ext cx="8280920" cy="4536504"/>
          </a:xfrm>
        </p:spPr>
        <p:txBody>
          <a:bodyPr>
            <a:noAutofit/>
          </a:bodyPr>
          <a:lstStyle/>
          <a:p>
            <a:pPr marL="85725" lvl="2" indent="0" algn="just">
              <a:spcBef>
                <a:spcPts val="600"/>
              </a:spcBef>
              <a:buClr>
                <a:srgbClr val="17375E"/>
              </a:buClr>
              <a:buSzPct val="90000"/>
              <a:buNone/>
            </a:pPr>
            <a:r>
              <a:rPr lang="bg-BG" dirty="0" smtClean="0">
                <a:solidFill>
                  <a:srgbClr val="17375E"/>
                </a:solidFill>
              </a:rPr>
              <a:t>Мерки съгласно йерархията за управление на битовите отпадъци и за изпълнение на законодателни изисквания:</a:t>
            </a:r>
          </a:p>
          <a:p>
            <a:pPr marL="542925" lvl="2" indent="-457200" algn="just">
              <a:spcBef>
                <a:spcPts val="1000"/>
              </a:spcBef>
              <a:buClr>
                <a:srgbClr val="17375E"/>
              </a:buClr>
              <a:buSzPct val="90000"/>
            </a:pPr>
            <a:r>
              <a:rPr lang="bg-BG" dirty="0" smtClean="0">
                <a:solidFill>
                  <a:srgbClr val="17375E"/>
                </a:solidFill>
              </a:rPr>
              <a:t>Центрове за подготовка за повторна употреба и повторна употреба</a:t>
            </a:r>
          </a:p>
          <a:p>
            <a:pPr marL="542925" lvl="2" indent="-457200" algn="just">
              <a:spcBef>
                <a:spcPts val="1000"/>
              </a:spcBef>
              <a:buClr>
                <a:srgbClr val="17375E"/>
              </a:buClr>
              <a:buSzPct val="90000"/>
            </a:pPr>
            <a:r>
              <a:rPr lang="bg-BG" dirty="0" smtClean="0">
                <a:solidFill>
                  <a:srgbClr val="17375E"/>
                </a:solidFill>
              </a:rPr>
              <a:t>Инсталации за предварително третиране </a:t>
            </a:r>
          </a:p>
          <a:p>
            <a:pPr marL="542925" lvl="2" indent="-457200" algn="just">
              <a:spcBef>
                <a:spcPts val="1000"/>
              </a:spcBef>
              <a:buClr>
                <a:srgbClr val="17375E"/>
              </a:buClr>
              <a:buSzPct val="90000"/>
            </a:pPr>
            <a:r>
              <a:rPr lang="bg-BG" dirty="0" smtClean="0">
                <a:solidFill>
                  <a:srgbClr val="17375E"/>
                </a:solidFill>
              </a:rPr>
              <a:t>Анаеробни и/или </a:t>
            </a:r>
            <a:r>
              <a:rPr lang="bg-BG" dirty="0" err="1" smtClean="0">
                <a:solidFill>
                  <a:srgbClr val="17375E"/>
                </a:solidFill>
              </a:rPr>
              <a:t>компостиращи</a:t>
            </a:r>
            <a:r>
              <a:rPr lang="bg-BG" dirty="0" smtClean="0">
                <a:solidFill>
                  <a:srgbClr val="17375E"/>
                </a:solidFill>
              </a:rPr>
              <a:t> инсталации  </a:t>
            </a:r>
          </a:p>
          <a:p>
            <a:pPr marL="542925" lvl="2" indent="-457200" algn="just">
              <a:spcBef>
                <a:spcPts val="1000"/>
              </a:spcBef>
              <a:buClr>
                <a:srgbClr val="17375E"/>
              </a:buClr>
              <a:buSzPct val="90000"/>
            </a:pPr>
            <a:r>
              <a:rPr lang="bg-BG" dirty="0" smtClean="0">
                <a:solidFill>
                  <a:srgbClr val="17375E"/>
                </a:solidFill>
              </a:rPr>
              <a:t>Инсталации за оползотворяване с производство на енергия – Трета фаза на проекта на Столична община</a:t>
            </a:r>
          </a:p>
          <a:p>
            <a:pPr marL="542925" lvl="2" indent="-457200" algn="just">
              <a:spcBef>
                <a:spcPts val="1000"/>
              </a:spcBef>
              <a:buClr>
                <a:srgbClr val="17375E"/>
              </a:buClr>
              <a:buSzPct val="90000"/>
            </a:pPr>
            <a:r>
              <a:rPr lang="bg-BG" dirty="0" smtClean="0">
                <a:solidFill>
                  <a:srgbClr val="17375E"/>
                </a:solidFill>
              </a:rPr>
              <a:t>Демонстрационни/пилотни проекти</a:t>
            </a:r>
          </a:p>
          <a:p>
            <a:pPr marL="542925" lvl="2" indent="-457200" algn="just">
              <a:spcBef>
                <a:spcPts val="1000"/>
              </a:spcBef>
              <a:buClr>
                <a:srgbClr val="17375E"/>
              </a:buClr>
              <a:buSzPct val="90000"/>
            </a:pPr>
            <a:endParaRPr lang="bg-BG" dirty="0" smtClean="0">
              <a:solidFill>
                <a:srgbClr val="17375E"/>
              </a:solidFill>
            </a:endParaRPr>
          </a:p>
        </p:txBody>
      </p:sp>
      <p:sp>
        <p:nvSpPr>
          <p:cNvPr id="2" name="Rectangle 1"/>
          <p:cNvSpPr/>
          <p:nvPr/>
        </p:nvSpPr>
        <p:spPr>
          <a:xfrm>
            <a:off x="107504" y="5517232"/>
            <a:ext cx="8964488" cy="830997"/>
          </a:xfrm>
          <a:prstGeom prst="rect">
            <a:avLst/>
          </a:prstGeom>
        </p:spPr>
        <p:txBody>
          <a:bodyPr wrap="square">
            <a:spAutoFit/>
          </a:bodyPr>
          <a:lstStyle/>
          <a:p>
            <a:pPr marL="0" lvl="2" indent="0" algn="just">
              <a:spcBef>
                <a:spcPts val="300"/>
              </a:spcBef>
              <a:buClr>
                <a:srgbClr val="17375E"/>
              </a:buClr>
              <a:buSzPct val="80000"/>
              <a:buNone/>
            </a:pPr>
            <a:r>
              <a:rPr lang="bg-BG" sz="2400" b="1" dirty="0" smtClean="0">
                <a:solidFill>
                  <a:srgbClr val="17375E"/>
                </a:solidFill>
              </a:rPr>
              <a:t>БЕНЕФИЦИЕНТ</a:t>
            </a:r>
            <a:r>
              <a:rPr lang="bg-BG" sz="2400" b="1" dirty="0">
                <a:solidFill>
                  <a:srgbClr val="17375E"/>
                </a:solidFill>
              </a:rPr>
              <a:t>: </a:t>
            </a:r>
            <a:r>
              <a:rPr lang="bg-BG" sz="2400" b="1" dirty="0" smtClean="0">
                <a:solidFill>
                  <a:srgbClr val="17375E"/>
                </a:solidFill>
              </a:rPr>
              <a:t>Общини, Бизнес, НПО </a:t>
            </a:r>
            <a:r>
              <a:rPr lang="bg-BG" sz="2400" dirty="0" smtClean="0">
                <a:solidFill>
                  <a:srgbClr val="17375E"/>
                </a:solidFill>
              </a:rPr>
              <a:t>(демонстрационни/пилотни проекти), </a:t>
            </a:r>
            <a:r>
              <a:rPr lang="bg-BG" sz="2400" b="1" dirty="0" smtClean="0">
                <a:solidFill>
                  <a:srgbClr val="17375E"/>
                </a:solidFill>
              </a:rPr>
              <a:t>МОСВ</a:t>
            </a:r>
            <a:endParaRPr lang="bg-BG" sz="2400" b="1" dirty="0">
              <a:solidFill>
                <a:srgbClr val="17375E"/>
              </a:solidFill>
            </a:endParaRPr>
          </a:p>
        </p:txBody>
      </p:sp>
      <p:sp>
        <p:nvSpPr>
          <p:cNvPr id="11" name="Content Placeholder 2"/>
          <p:cNvSpPr txBox="1">
            <a:spLocks/>
          </p:cNvSpPr>
          <p:nvPr/>
        </p:nvSpPr>
        <p:spPr>
          <a:xfrm>
            <a:off x="1896946" y="226122"/>
            <a:ext cx="6923526"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2" indent="0" algn="r">
              <a:spcBef>
                <a:spcPts val="2000"/>
              </a:spcBef>
              <a:buClr>
                <a:srgbClr val="17375E"/>
              </a:buClr>
              <a:buSzPct val="75000"/>
              <a:buNone/>
            </a:pPr>
            <a:r>
              <a:rPr lang="bg-BG" sz="3200" b="1" dirty="0">
                <a:solidFill>
                  <a:srgbClr val="1F497D">
                    <a:lumMod val="75000"/>
                  </a:srgbClr>
                </a:solidFill>
              </a:rPr>
              <a:t>ПРИОРИТЕТНА ОС </a:t>
            </a:r>
            <a:r>
              <a:rPr lang="bg-BG" sz="3200" b="1" dirty="0" smtClean="0">
                <a:solidFill>
                  <a:srgbClr val="1F497D">
                    <a:lumMod val="75000"/>
                  </a:srgbClr>
                </a:solidFill>
              </a:rPr>
              <a:t>„ОТПАДЪЦИ“</a:t>
            </a:r>
            <a:endParaRPr lang="bg-BG" sz="3200" b="1" dirty="0">
              <a:solidFill>
                <a:srgbClr val="1F497D">
                  <a:lumMod val="75000"/>
                </a:srgbClr>
              </a:solidFill>
            </a:endParaRPr>
          </a:p>
        </p:txBody>
      </p:sp>
      <p:pic>
        <p:nvPicPr>
          <p:cNvPr id="9"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12"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Tree>
    <p:extLst>
      <p:ext uri="{BB962C8B-B14F-4D97-AF65-F5344CB8AC3E}">
        <p14:creationId xmlns:p14="http://schemas.microsoft.com/office/powerpoint/2010/main" val="6045700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67544" y="2276872"/>
            <a:ext cx="8208912" cy="2723823"/>
          </a:xfrm>
          <a:prstGeom prst="rect">
            <a:avLst/>
          </a:prstGeom>
        </p:spPr>
        <p:txBody>
          <a:bodyPr wrap="square">
            <a:spAutoFit/>
          </a:bodyPr>
          <a:lstStyle/>
          <a:p>
            <a:pPr marL="177800" lvl="2" algn="just">
              <a:spcBef>
                <a:spcPts val="600"/>
              </a:spcBef>
              <a:spcAft>
                <a:spcPts val="1200"/>
              </a:spcAft>
              <a:buClr>
                <a:srgbClr val="17375E"/>
              </a:buClr>
              <a:buSzPct val="80000"/>
            </a:pPr>
            <a:r>
              <a:rPr lang="bg-BG" altLang="en-US" sz="2800" dirty="0">
                <a:solidFill>
                  <a:srgbClr val="17375E"/>
                </a:solidFill>
              </a:rPr>
              <a:t>Изпълнение на мерки от </a:t>
            </a:r>
            <a:r>
              <a:rPr lang="bg-BG" altLang="en-US" sz="2800" dirty="0" smtClean="0">
                <a:solidFill>
                  <a:srgbClr val="17375E"/>
                </a:solidFill>
              </a:rPr>
              <a:t>Национална </a:t>
            </a:r>
            <a:r>
              <a:rPr lang="bg-BG" altLang="en-US" sz="2800" dirty="0">
                <a:solidFill>
                  <a:srgbClr val="17375E"/>
                </a:solidFill>
              </a:rPr>
              <a:t>приоритетна рамка за действие за Натура </a:t>
            </a:r>
            <a:r>
              <a:rPr lang="bg-BG" altLang="en-US" sz="2800" dirty="0" smtClean="0">
                <a:solidFill>
                  <a:srgbClr val="17375E"/>
                </a:solidFill>
              </a:rPr>
              <a:t>2000 (НПРД)</a:t>
            </a:r>
            <a:endParaRPr lang="bg-BG" altLang="en-US" sz="2800" dirty="0">
              <a:solidFill>
                <a:srgbClr val="17375E"/>
              </a:solidFill>
            </a:endParaRPr>
          </a:p>
          <a:p>
            <a:pPr marL="500063" lvl="2" indent="-228600" algn="just">
              <a:spcBef>
                <a:spcPts val="600"/>
              </a:spcBef>
              <a:spcAft>
                <a:spcPts val="1200"/>
              </a:spcAft>
              <a:buClr>
                <a:srgbClr val="17375E"/>
              </a:buClr>
              <a:buSzPct val="80000"/>
              <a:buFont typeface="+mj-lt"/>
              <a:buAutoNum type="arabicPeriod"/>
            </a:pPr>
            <a:endParaRPr lang="bg-BG" altLang="en-US" sz="1200" dirty="0" smtClean="0">
              <a:solidFill>
                <a:srgbClr val="17375E"/>
              </a:solidFill>
            </a:endParaRPr>
          </a:p>
          <a:p>
            <a:pPr marL="180975" lvl="1" algn="just"/>
            <a:r>
              <a:rPr lang="bg-BG" sz="2600" b="1" dirty="0" smtClean="0">
                <a:solidFill>
                  <a:srgbClr val="17375E"/>
                </a:solidFill>
              </a:rPr>
              <a:t>БЕНЕФИЦИЕНТИ: </a:t>
            </a:r>
            <a:r>
              <a:rPr lang="bg-BG" sz="2600" b="1" dirty="0">
                <a:solidFill>
                  <a:srgbClr val="17375E"/>
                </a:solidFill>
              </a:rPr>
              <a:t>Държавни </a:t>
            </a:r>
            <a:r>
              <a:rPr lang="bg-BG" sz="2600" b="1" dirty="0" smtClean="0">
                <a:solidFill>
                  <a:srgbClr val="17375E"/>
                </a:solidFill>
              </a:rPr>
              <a:t>органи, Общини, Регионални власти, Научни и академични институти, НПО, Органи за управление на ЗЗ </a:t>
            </a:r>
          </a:p>
        </p:txBody>
      </p:sp>
      <p:sp>
        <p:nvSpPr>
          <p:cNvPr id="7" name="Content Placeholder 2"/>
          <p:cNvSpPr txBox="1">
            <a:spLocks/>
          </p:cNvSpPr>
          <p:nvPr/>
        </p:nvSpPr>
        <p:spPr>
          <a:xfrm>
            <a:off x="1259632" y="260648"/>
            <a:ext cx="7416824" cy="12961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2" indent="0" algn="r">
              <a:spcBef>
                <a:spcPts val="2000"/>
              </a:spcBef>
              <a:buClr>
                <a:srgbClr val="17375E"/>
              </a:buClr>
              <a:buSzPct val="75000"/>
              <a:buNone/>
            </a:pPr>
            <a:r>
              <a:rPr lang="bg-BG" sz="3200" b="1" dirty="0">
                <a:solidFill>
                  <a:srgbClr val="1F497D">
                    <a:lumMod val="75000"/>
                  </a:srgbClr>
                </a:solidFill>
              </a:rPr>
              <a:t>ПРИОРИТЕТНА ОС </a:t>
            </a:r>
            <a:endParaRPr lang="en-US" sz="3200" b="1" dirty="0" smtClean="0">
              <a:solidFill>
                <a:srgbClr val="1F497D">
                  <a:lumMod val="75000"/>
                </a:srgbClr>
              </a:solidFill>
            </a:endParaRPr>
          </a:p>
          <a:p>
            <a:pPr marL="400050" lvl="2" indent="0" algn="r">
              <a:spcBef>
                <a:spcPts val="0"/>
              </a:spcBef>
              <a:buClr>
                <a:srgbClr val="17375E"/>
              </a:buClr>
              <a:buSzPct val="75000"/>
              <a:buNone/>
            </a:pPr>
            <a:r>
              <a:rPr lang="bg-BG" sz="3200" b="1" dirty="0" smtClean="0">
                <a:solidFill>
                  <a:srgbClr val="1F497D">
                    <a:lumMod val="75000"/>
                  </a:srgbClr>
                </a:solidFill>
              </a:rPr>
              <a:t>„ </a:t>
            </a:r>
            <a:r>
              <a:rPr lang="bg-BG" sz="3200" b="1" dirty="0">
                <a:solidFill>
                  <a:srgbClr val="1F497D">
                    <a:lumMod val="75000"/>
                  </a:srgbClr>
                </a:solidFill>
              </a:rPr>
              <a:t>НАТУРА 2000 </a:t>
            </a:r>
            <a:r>
              <a:rPr lang="bg-BG" sz="3200" b="1" dirty="0" smtClean="0">
                <a:solidFill>
                  <a:srgbClr val="1F497D">
                    <a:lumMod val="75000"/>
                  </a:srgbClr>
                </a:solidFill>
              </a:rPr>
              <a:t>И БИОРАЗНООБРАЗИЕ“</a:t>
            </a:r>
            <a:endParaRPr lang="bg-BG" sz="3200" b="1" dirty="0">
              <a:solidFill>
                <a:srgbClr val="1F497D">
                  <a:lumMod val="75000"/>
                </a:srgbClr>
              </a:solidFill>
            </a:endParaRPr>
          </a:p>
        </p:txBody>
      </p:sp>
      <p:pic>
        <p:nvPicPr>
          <p:cNvPr id="6"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10"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Tree>
    <p:extLst>
      <p:ext uri="{BB962C8B-B14F-4D97-AF65-F5344CB8AC3E}">
        <p14:creationId xmlns:p14="http://schemas.microsoft.com/office/powerpoint/2010/main" val="2837089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1520" y="1844824"/>
            <a:ext cx="8496944" cy="4614084"/>
          </a:xfrm>
          <a:prstGeom prst="rect">
            <a:avLst/>
          </a:prstGeom>
        </p:spPr>
        <p:txBody>
          <a:bodyPr wrap="square">
            <a:spAutoFit/>
          </a:bodyPr>
          <a:lstStyle/>
          <a:p>
            <a:pPr marL="446088" lvl="2" indent="-357188" algn="just">
              <a:lnSpc>
                <a:spcPct val="110000"/>
              </a:lnSpc>
              <a:spcBef>
                <a:spcPts val="200"/>
              </a:spcBef>
              <a:buClr>
                <a:srgbClr val="17375E"/>
              </a:buClr>
              <a:buSzPct val="80000"/>
              <a:buFont typeface="+mj-lt"/>
              <a:buAutoNum type="arabicPeriod"/>
              <a:tabLst>
                <a:tab pos="446088" algn="l"/>
              </a:tabLst>
            </a:pPr>
            <a:r>
              <a:rPr lang="bg-BG" sz="2600" dirty="0" smtClean="0">
                <a:solidFill>
                  <a:srgbClr val="17375E"/>
                </a:solidFill>
              </a:rPr>
              <a:t>Национална система </a:t>
            </a:r>
            <a:r>
              <a:rPr lang="bg-BG" sz="2600" dirty="0">
                <a:solidFill>
                  <a:srgbClr val="17375E"/>
                </a:solidFill>
              </a:rPr>
              <a:t>за управление на водите в реално </a:t>
            </a:r>
            <a:r>
              <a:rPr lang="bg-BG" sz="2600" dirty="0" smtClean="0">
                <a:solidFill>
                  <a:srgbClr val="17375E"/>
                </a:solidFill>
              </a:rPr>
              <a:t>време</a:t>
            </a:r>
          </a:p>
          <a:p>
            <a:pPr marL="446088" lvl="2" indent="-357188" algn="just">
              <a:lnSpc>
                <a:spcPct val="110000"/>
              </a:lnSpc>
              <a:spcBef>
                <a:spcPts val="200"/>
              </a:spcBef>
              <a:buClr>
                <a:srgbClr val="17375E"/>
              </a:buClr>
              <a:buSzPct val="80000"/>
              <a:buFont typeface="+mj-lt"/>
              <a:buAutoNum type="arabicPeriod"/>
              <a:tabLst>
                <a:tab pos="446088" algn="l"/>
              </a:tabLst>
            </a:pPr>
            <a:r>
              <a:rPr lang="bg-BG" sz="2600" dirty="0">
                <a:solidFill>
                  <a:srgbClr val="17375E"/>
                </a:solidFill>
              </a:rPr>
              <a:t>Изпълнение на проучвания и оценки във връзка с втори ПУРН за периода 2022-2027 г.</a:t>
            </a:r>
          </a:p>
          <a:p>
            <a:pPr marL="88900" lvl="2" algn="just">
              <a:lnSpc>
                <a:spcPct val="110000"/>
              </a:lnSpc>
              <a:spcBef>
                <a:spcPts val="200"/>
              </a:spcBef>
              <a:buClr>
                <a:srgbClr val="17375E"/>
              </a:buClr>
              <a:buSzPct val="80000"/>
              <a:tabLst>
                <a:tab pos="446088" algn="l"/>
              </a:tabLst>
            </a:pPr>
            <a:endParaRPr lang="bg-BG" sz="800" dirty="0" smtClean="0">
              <a:solidFill>
                <a:srgbClr val="17375E"/>
              </a:solidFill>
            </a:endParaRPr>
          </a:p>
          <a:p>
            <a:pPr marL="88900" lvl="2" algn="just">
              <a:lnSpc>
                <a:spcPct val="110000"/>
              </a:lnSpc>
              <a:spcBef>
                <a:spcPts val="200"/>
              </a:spcBef>
              <a:buClr>
                <a:srgbClr val="17375E"/>
              </a:buClr>
              <a:buSzPct val="80000"/>
              <a:tabLst>
                <a:tab pos="446088" algn="l"/>
              </a:tabLst>
            </a:pPr>
            <a:r>
              <a:rPr lang="bg-BG" sz="2400" b="1" dirty="0" smtClean="0">
                <a:solidFill>
                  <a:srgbClr val="17375E"/>
                </a:solidFill>
              </a:rPr>
              <a:t>БЕНЕФИЦИЕНТ</a:t>
            </a:r>
            <a:r>
              <a:rPr lang="bg-BG" sz="2400" b="1" dirty="0">
                <a:solidFill>
                  <a:srgbClr val="17375E"/>
                </a:solidFill>
              </a:rPr>
              <a:t>: Дирекция</a:t>
            </a:r>
            <a:r>
              <a:rPr lang="en-US" sz="2400" b="1" dirty="0">
                <a:solidFill>
                  <a:srgbClr val="17375E"/>
                </a:solidFill>
              </a:rPr>
              <a:t> “</a:t>
            </a:r>
            <a:r>
              <a:rPr lang="bg-BG" sz="2400" b="1" dirty="0">
                <a:solidFill>
                  <a:srgbClr val="17375E"/>
                </a:solidFill>
              </a:rPr>
              <a:t>Управление на водите</a:t>
            </a:r>
            <a:r>
              <a:rPr lang="en-US" sz="2400" b="1" dirty="0">
                <a:solidFill>
                  <a:srgbClr val="17375E"/>
                </a:solidFill>
              </a:rPr>
              <a:t>”-</a:t>
            </a:r>
            <a:r>
              <a:rPr lang="bg-BG" sz="2400" b="1" dirty="0">
                <a:solidFill>
                  <a:srgbClr val="17375E"/>
                </a:solidFill>
              </a:rPr>
              <a:t> </a:t>
            </a:r>
            <a:r>
              <a:rPr lang="bg-BG" sz="2400" b="1" dirty="0" smtClean="0">
                <a:solidFill>
                  <a:srgbClr val="17375E"/>
                </a:solidFill>
              </a:rPr>
              <a:t>МОСВ</a:t>
            </a:r>
          </a:p>
          <a:p>
            <a:pPr marL="88900" lvl="2" algn="just">
              <a:lnSpc>
                <a:spcPct val="110000"/>
              </a:lnSpc>
              <a:spcBef>
                <a:spcPts val="200"/>
              </a:spcBef>
              <a:buClr>
                <a:srgbClr val="17375E"/>
              </a:buClr>
              <a:buSzPct val="80000"/>
              <a:tabLst>
                <a:tab pos="446088" algn="l"/>
              </a:tabLst>
            </a:pPr>
            <a:endParaRPr lang="bg-BG" sz="900" b="1" dirty="0" smtClean="0">
              <a:solidFill>
                <a:srgbClr val="17375E"/>
              </a:solidFill>
            </a:endParaRPr>
          </a:p>
          <a:p>
            <a:pPr marL="603250" lvl="2" indent="-514350" algn="just">
              <a:lnSpc>
                <a:spcPct val="110000"/>
              </a:lnSpc>
              <a:spcBef>
                <a:spcPts val="200"/>
              </a:spcBef>
              <a:buClr>
                <a:srgbClr val="17375E"/>
              </a:buClr>
              <a:buSzPct val="80000"/>
              <a:buFont typeface="+mj-lt"/>
              <a:buAutoNum type="arabicPeriod" startAt="3"/>
              <a:tabLst>
                <a:tab pos="446088" algn="l"/>
              </a:tabLst>
            </a:pPr>
            <a:r>
              <a:rPr lang="bg-BG" sz="2600" dirty="0" smtClean="0">
                <a:solidFill>
                  <a:srgbClr val="17375E"/>
                </a:solidFill>
              </a:rPr>
              <a:t>Установяване на 6 центъра за повишаване готовността на населението за адекватна реакция при наводнения</a:t>
            </a:r>
          </a:p>
          <a:p>
            <a:pPr marL="88900" lvl="2" algn="just">
              <a:lnSpc>
                <a:spcPct val="110000"/>
              </a:lnSpc>
              <a:spcBef>
                <a:spcPts val="200"/>
              </a:spcBef>
              <a:buClr>
                <a:srgbClr val="17375E"/>
              </a:buClr>
              <a:buSzPct val="80000"/>
              <a:tabLst>
                <a:tab pos="446088" algn="l"/>
              </a:tabLst>
            </a:pPr>
            <a:endParaRPr lang="bg-BG" sz="800" b="1" dirty="0" smtClean="0">
              <a:solidFill>
                <a:srgbClr val="17375E"/>
              </a:solidFill>
            </a:endParaRPr>
          </a:p>
          <a:p>
            <a:pPr marL="88900" lvl="2" algn="just">
              <a:lnSpc>
                <a:spcPct val="110000"/>
              </a:lnSpc>
              <a:spcBef>
                <a:spcPts val="200"/>
              </a:spcBef>
              <a:buClr>
                <a:srgbClr val="17375E"/>
              </a:buClr>
              <a:buSzPct val="80000"/>
              <a:tabLst>
                <a:tab pos="446088" algn="l"/>
              </a:tabLst>
            </a:pPr>
            <a:r>
              <a:rPr lang="bg-BG" sz="2400" b="1" dirty="0" smtClean="0">
                <a:solidFill>
                  <a:srgbClr val="17375E"/>
                </a:solidFill>
              </a:rPr>
              <a:t>БЕНЕФИЦИЕНТ</a:t>
            </a:r>
            <a:r>
              <a:rPr lang="bg-BG" sz="2400" b="1" dirty="0">
                <a:solidFill>
                  <a:srgbClr val="17375E"/>
                </a:solidFill>
              </a:rPr>
              <a:t>: ГДПБЗН към МВР</a:t>
            </a:r>
          </a:p>
          <a:p>
            <a:pPr marL="88900" lvl="2" algn="just">
              <a:lnSpc>
                <a:spcPct val="110000"/>
              </a:lnSpc>
              <a:spcBef>
                <a:spcPts val="200"/>
              </a:spcBef>
              <a:buClr>
                <a:srgbClr val="17375E"/>
              </a:buClr>
              <a:buSzPct val="80000"/>
              <a:tabLst>
                <a:tab pos="446088" algn="l"/>
              </a:tabLst>
            </a:pPr>
            <a:endParaRPr lang="bg-BG" sz="2600" dirty="0">
              <a:solidFill>
                <a:srgbClr val="17375E"/>
              </a:solidFill>
            </a:endParaRPr>
          </a:p>
        </p:txBody>
      </p:sp>
      <p:pic>
        <p:nvPicPr>
          <p:cNvPr id="7"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9"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
        <p:nvSpPr>
          <p:cNvPr id="10" name="Content Placeholder 2"/>
          <p:cNvSpPr txBox="1">
            <a:spLocks/>
          </p:cNvSpPr>
          <p:nvPr/>
        </p:nvSpPr>
        <p:spPr>
          <a:xfrm>
            <a:off x="1115616" y="188640"/>
            <a:ext cx="7776864" cy="1224136"/>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1913" lvl="2" indent="0" algn="r">
              <a:spcBef>
                <a:spcPts val="0"/>
              </a:spcBef>
              <a:buClr>
                <a:srgbClr val="17375E"/>
              </a:buClr>
              <a:buSzPct val="75000"/>
              <a:buFont typeface="Arial" pitchFamily="34" charset="0"/>
              <a:buNone/>
            </a:pPr>
            <a:r>
              <a:rPr lang="bg-BG" sz="3200" b="1" dirty="0">
                <a:solidFill>
                  <a:srgbClr val="1F497D">
                    <a:lumMod val="75000"/>
                  </a:srgbClr>
                </a:solidFill>
              </a:rPr>
              <a:t>ПРИОРИТЕТНА ОС </a:t>
            </a:r>
          </a:p>
          <a:p>
            <a:pPr marL="61913" lvl="2" indent="0" algn="r">
              <a:spcBef>
                <a:spcPts val="0"/>
              </a:spcBef>
              <a:buClr>
                <a:srgbClr val="17375E"/>
              </a:buClr>
              <a:buSzPct val="75000"/>
              <a:buFont typeface="Arial" pitchFamily="34" charset="0"/>
              <a:buNone/>
            </a:pPr>
            <a:r>
              <a:rPr lang="bg-BG" sz="3200" b="1" dirty="0" smtClean="0">
                <a:solidFill>
                  <a:srgbClr val="1F497D">
                    <a:lumMod val="75000"/>
                  </a:srgbClr>
                </a:solidFill>
              </a:rPr>
              <a:t>„ПРЕВЕНЦИЯ И УПРАВЛЕНИЕ </a:t>
            </a:r>
          </a:p>
          <a:p>
            <a:pPr marL="61913" lvl="2" indent="0" algn="r">
              <a:spcBef>
                <a:spcPts val="0"/>
              </a:spcBef>
              <a:buClr>
                <a:srgbClr val="17375E"/>
              </a:buClr>
              <a:buSzPct val="75000"/>
              <a:buFont typeface="Arial" pitchFamily="34" charset="0"/>
              <a:buNone/>
            </a:pPr>
            <a:r>
              <a:rPr lang="bg-BG" sz="3200" b="1" dirty="0" smtClean="0">
                <a:solidFill>
                  <a:srgbClr val="1F497D">
                    <a:lumMod val="75000"/>
                  </a:srgbClr>
                </a:solidFill>
              </a:rPr>
              <a:t>НА РИСКА ОТ НАВОДНЕНИЯ И СВЛАЧИЩА“ (1)</a:t>
            </a:r>
            <a:endParaRPr lang="bg-BG" sz="3200" b="1" dirty="0">
              <a:solidFill>
                <a:srgbClr val="1F497D">
                  <a:lumMod val="75000"/>
                </a:srgbClr>
              </a:solidFill>
            </a:endParaRPr>
          </a:p>
        </p:txBody>
      </p:sp>
    </p:spTree>
    <p:extLst>
      <p:ext uri="{BB962C8B-B14F-4D97-AF65-F5344CB8AC3E}">
        <p14:creationId xmlns:p14="http://schemas.microsoft.com/office/powerpoint/2010/main" val="2317815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87145" y="3658056"/>
            <a:ext cx="8694496" cy="2686889"/>
          </a:xfrm>
          <a:prstGeom prst="rect">
            <a:avLst/>
          </a:prstGeom>
        </p:spPr>
        <p:txBody>
          <a:bodyPr wrap="square">
            <a:spAutoFit/>
          </a:bodyPr>
          <a:lstStyle/>
          <a:p>
            <a:pPr marL="603250" lvl="2" indent="-514350" algn="just">
              <a:lnSpc>
                <a:spcPct val="110000"/>
              </a:lnSpc>
              <a:spcBef>
                <a:spcPts val="1200"/>
              </a:spcBef>
              <a:buClr>
                <a:srgbClr val="17375E"/>
              </a:buClr>
              <a:buSzPct val="80000"/>
              <a:buFont typeface="+mj-lt"/>
              <a:buAutoNum type="arabicPeriod" startAt="5"/>
              <a:tabLst>
                <a:tab pos="446088" algn="l"/>
              </a:tabLst>
            </a:pPr>
            <a:r>
              <a:rPr lang="ru-RU" sz="2600" dirty="0" smtClean="0">
                <a:solidFill>
                  <a:srgbClr val="17375E"/>
                </a:solidFill>
              </a:rPr>
              <a:t>Мерки </a:t>
            </a:r>
            <a:r>
              <a:rPr lang="ru-RU" sz="2600" dirty="0">
                <a:solidFill>
                  <a:srgbClr val="17375E"/>
                </a:solidFill>
              </a:rPr>
              <a:t>за превенция и управление на риска от </a:t>
            </a:r>
            <a:r>
              <a:rPr lang="ru-RU" sz="2600" dirty="0" smtClean="0">
                <a:solidFill>
                  <a:srgbClr val="17375E"/>
                </a:solidFill>
              </a:rPr>
              <a:t>свлачища</a:t>
            </a:r>
          </a:p>
          <a:p>
            <a:pPr marL="88900" lvl="2" algn="just">
              <a:lnSpc>
                <a:spcPct val="110000"/>
              </a:lnSpc>
              <a:spcBef>
                <a:spcPts val="1200"/>
              </a:spcBef>
              <a:buClr>
                <a:srgbClr val="17375E"/>
              </a:buClr>
              <a:buSzPct val="80000"/>
              <a:tabLst>
                <a:tab pos="446088" algn="l"/>
              </a:tabLst>
            </a:pPr>
            <a:r>
              <a:rPr lang="bg-BG" sz="2400" b="1" dirty="0">
                <a:solidFill>
                  <a:srgbClr val="17375E"/>
                </a:solidFill>
              </a:rPr>
              <a:t>БЕНЕФИЦИЕНТ: </a:t>
            </a:r>
            <a:r>
              <a:rPr lang="bg-BG" sz="2400" b="1" dirty="0" smtClean="0">
                <a:solidFill>
                  <a:srgbClr val="17375E"/>
                </a:solidFill>
              </a:rPr>
              <a:t>Общини; МРРБ</a:t>
            </a:r>
            <a:endParaRPr lang="ru-RU" sz="800" dirty="0" smtClean="0">
              <a:solidFill>
                <a:srgbClr val="17375E"/>
              </a:solidFill>
            </a:endParaRPr>
          </a:p>
          <a:p>
            <a:pPr marL="603250" lvl="2" indent="-514350" algn="just">
              <a:lnSpc>
                <a:spcPct val="110000"/>
              </a:lnSpc>
              <a:spcBef>
                <a:spcPts val="1200"/>
              </a:spcBef>
              <a:buClr>
                <a:srgbClr val="17375E"/>
              </a:buClr>
              <a:buSzPct val="80000"/>
              <a:buFont typeface="+mj-lt"/>
              <a:buAutoNum type="arabicPeriod" startAt="6"/>
              <a:tabLst>
                <a:tab pos="446088" algn="l"/>
              </a:tabLst>
            </a:pPr>
            <a:r>
              <a:rPr lang="bg-BG" sz="2600" dirty="0">
                <a:solidFill>
                  <a:srgbClr val="17375E"/>
                </a:solidFill>
              </a:rPr>
              <a:t>Демонстрационни/пилотни </a:t>
            </a:r>
            <a:r>
              <a:rPr lang="bg-BG" sz="2600" dirty="0" smtClean="0">
                <a:solidFill>
                  <a:srgbClr val="17375E"/>
                </a:solidFill>
              </a:rPr>
              <a:t>проекти</a:t>
            </a:r>
          </a:p>
          <a:p>
            <a:pPr marL="88900" lvl="2" algn="just">
              <a:lnSpc>
                <a:spcPct val="110000"/>
              </a:lnSpc>
              <a:spcBef>
                <a:spcPts val="1200"/>
              </a:spcBef>
              <a:buClr>
                <a:srgbClr val="17375E"/>
              </a:buClr>
              <a:buSzPct val="80000"/>
              <a:tabLst>
                <a:tab pos="446088" algn="l"/>
              </a:tabLst>
            </a:pPr>
            <a:r>
              <a:rPr lang="bg-BG" sz="2400" b="1" dirty="0">
                <a:solidFill>
                  <a:srgbClr val="17375E"/>
                </a:solidFill>
              </a:rPr>
              <a:t>БЕНЕФИЦИЕНТ: Общини; </a:t>
            </a:r>
            <a:r>
              <a:rPr lang="bg-BG" sz="2400" b="1" dirty="0" smtClean="0">
                <a:solidFill>
                  <a:srgbClr val="17375E"/>
                </a:solidFill>
              </a:rPr>
              <a:t>НПО</a:t>
            </a:r>
            <a:endParaRPr lang="bg-BG" sz="2400" b="1" dirty="0">
              <a:solidFill>
                <a:srgbClr val="17375E"/>
              </a:solidFill>
            </a:endParaRPr>
          </a:p>
        </p:txBody>
      </p:sp>
      <p:pic>
        <p:nvPicPr>
          <p:cNvPr id="7"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9"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
        <p:nvSpPr>
          <p:cNvPr id="8" name="Content Placeholder 2"/>
          <p:cNvSpPr txBox="1">
            <a:spLocks/>
          </p:cNvSpPr>
          <p:nvPr/>
        </p:nvSpPr>
        <p:spPr>
          <a:xfrm>
            <a:off x="1115616" y="188640"/>
            <a:ext cx="7776864" cy="1224136"/>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1913" lvl="2" indent="0" algn="r">
              <a:spcBef>
                <a:spcPts val="0"/>
              </a:spcBef>
              <a:buClr>
                <a:srgbClr val="17375E"/>
              </a:buClr>
              <a:buSzPct val="75000"/>
              <a:buFont typeface="Arial" pitchFamily="34" charset="0"/>
              <a:buNone/>
            </a:pPr>
            <a:r>
              <a:rPr lang="bg-BG" sz="3200" b="1" dirty="0">
                <a:solidFill>
                  <a:srgbClr val="1F497D">
                    <a:lumMod val="75000"/>
                  </a:srgbClr>
                </a:solidFill>
              </a:rPr>
              <a:t>ПРИОРИТЕТНА ОС </a:t>
            </a:r>
          </a:p>
          <a:p>
            <a:pPr marL="61913" lvl="2" indent="0" algn="r">
              <a:spcBef>
                <a:spcPts val="0"/>
              </a:spcBef>
              <a:buClr>
                <a:srgbClr val="17375E"/>
              </a:buClr>
              <a:buSzPct val="75000"/>
              <a:buFont typeface="Arial" pitchFamily="34" charset="0"/>
              <a:buNone/>
            </a:pPr>
            <a:r>
              <a:rPr lang="bg-BG" sz="3200" b="1" dirty="0" smtClean="0">
                <a:solidFill>
                  <a:srgbClr val="1F497D">
                    <a:lumMod val="75000"/>
                  </a:srgbClr>
                </a:solidFill>
              </a:rPr>
              <a:t>„ПРЕВЕНЦИЯ И УПРАВЛЕНИЕ </a:t>
            </a:r>
          </a:p>
          <a:p>
            <a:pPr marL="61913" lvl="2" indent="0" algn="r">
              <a:spcBef>
                <a:spcPts val="0"/>
              </a:spcBef>
              <a:buClr>
                <a:srgbClr val="17375E"/>
              </a:buClr>
              <a:buSzPct val="75000"/>
              <a:buFont typeface="Arial" pitchFamily="34" charset="0"/>
              <a:buNone/>
            </a:pPr>
            <a:r>
              <a:rPr lang="bg-BG" sz="3200" b="1" dirty="0" smtClean="0">
                <a:solidFill>
                  <a:srgbClr val="1F497D">
                    <a:lumMod val="75000"/>
                  </a:srgbClr>
                </a:solidFill>
              </a:rPr>
              <a:t>НА РИСКА ОТ НАВОДНЕНИЯ И СВЛАЧИЩА“ (2)</a:t>
            </a:r>
            <a:endParaRPr lang="bg-BG" sz="3200" b="1" dirty="0">
              <a:solidFill>
                <a:srgbClr val="1F497D">
                  <a:lumMod val="75000"/>
                </a:srgbClr>
              </a:solidFill>
            </a:endParaRPr>
          </a:p>
        </p:txBody>
      </p:sp>
      <p:sp>
        <p:nvSpPr>
          <p:cNvPr id="10" name="Rectangle 9"/>
          <p:cNvSpPr/>
          <p:nvPr/>
        </p:nvSpPr>
        <p:spPr>
          <a:xfrm>
            <a:off x="335403" y="1700808"/>
            <a:ext cx="8550480" cy="1846659"/>
          </a:xfrm>
          <a:prstGeom prst="rect">
            <a:avLst/>
          </a:prstGeom>
        </p:spPr>
        <p:txBody>
          <a:bodyPr wrap="square">
            <a:spAutoFit/>
          </a:bodyPr>
          <a:lstStyle/>
          <a:p>
            <a:pPr marL="457200" indent="-457200" algn="just">
              <a:buSzPct val="90000"/>
              <a:buFont typeface="+mj-lt"/>
              <a:buAutoNum type="arabicPeriod" startAt="4"/>
            </a:pPr>
            <a:r>
              <a:rPr lang="ru-RU" sz="2600" dirty="0">
                <a:solidFill>
                  <a:srgbClr val="17375E"/>
                </a:solidFill>
              </a:rPr>
              <a:t>Мерки за </a:t>
            </a:r>
            <a:r>
              <a:rPr lang="bg-BG" sz="2600" dirty="0">
                <a:solidFill>
                  <a:srgbClr val="17375E"/>
                </a:solidFill>
              </a:rPr>
              <a:t>въвеждане</a:t>
            </a:r>
            <a:r>
              <a:rPr lang="ru-RU" sz="2600" dirty="0">
                <a:solidFill>
                  <a:srgbClr val="17375E"/>
                </a:solidFill>
              </a:rPr>
              <a:t> на решения за превенция и управление на риска </a:t>
            </a:r>
            <a:r>
              <a:rPr lang="bg-BG" sz="2600" dirty="0">
                <a:solidFill>
                  <a:srgbClr val="17375E"/>
                </a:solidFill>
              </a:rPr>
              <a:t>от наводнения, в т. ч. екосистемно базирани решения</a:t>
            </a:r>
          </a:p>
          <a:p>
            <a:pPr algn="just"/>
            <a:endParaRPr lang="bg-BG" sz="1200" b="1" dirty="0" smtClean="0">
              <a:solidFill>
                <a:srgbClr val="17375E"/>
              </a:solidFill>
            </a:endParaRPr>
          </a:p>
          <a:p>
            <a:pPr algn="just"/>
            <a:r>
              <a:rPr lang="bg-BG" sz="2400" b="1" dirty="0" smtClean="0">
                <a:solidFill>
                  <a:srgbClr val="17375E"/>
                </a:solidFill>
              </a:rPr>
              <a:t>БЕНЕФИЦИЕНТ</a:t>
            </a:r>
            <a:r>
              <a:rPr lang="bg-BG" sz="2400" b="1" dirty="0">
                <a:solidFill>
                  <a:srgbClr val="17375E"/>
                </a:solidFill>
              </a:rPr>
              <a:t>: </a:t>
            </a:r>
            <a:r>
              <a:rPr lang="bg-BG" sz="2400" b="1" dirty="0" smtClean="0">
                <a:solidFill>
                  <a:srgbClr val="17375E"/>
                </a:solidFill>
              </a:rPr>
              <a:t>Общини</a:t>
            </a:r>
            <a:endParaRPr lang="bg-BG" sz="2400" b="1" dirty="0">
              <a:solidFill>
                <a:srgbClr val="17375E"/>
              </a:solidFill>
            </a:endParaRPr>
          </a:p>
        </p:txBody>
      </p:sp>
    </p:spTree>
    <p:extLst>
      <p:ext uri="{BB962C8B-B14F-4D97-AF65-F5344CB8AC3E}">
        <p14:creationId xmlns:p14="http://schemas.microsoft.com/office/powerpoint/2010/main" val="3858432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612720"/>
            <a:ext cx="7772400" cy="1362075"/>
          </a:xfrm>
        </p:spPr>
        <p:txBody>
          <a:bodyPr>
            <a:normAutofit/>
          </a:bodyPr>
          <a:lstStyle/>
          <a:p>
            <a:pPr algn="r"/>
            <a:r>
              <a:rPr lang="bg-BG" sz="3200" b="1" dirty="0">
                <a:solidFill>
                  <a:srgbClr val="1F497D">
                    <a:lumMod val="75000"/>
                  </a:srgbClr>
                </a:solidFill>
                <a:latin typeface="+mn-lt"/>
                <a:ea typeface="+mn-ea"/>
                <a:cs typeface="+mn-cs"/>
              </a:rPr>
              <a:t>ПРИОРИТЕТНА ОС </a:t>
            </a:r>
            <a:r>
              <a:rPr lang="bg-BG" sz="3200" b="1" dirty="0" smtClean="0">
                <a:solidFill>
                  <a:srgbClr val="1F497D">
                    <a:lumMod val="75000"/>
                  </a:srgbClr>
                </a:solidFill>
                <a:latin typeface="+mn-lt"/>
                <a:ea typeface="+mn-ea"/>
                <a:cs typeface="+mn-cs"/>
              </a:rPr>
              <a:t>„ПОДОБРЯВАНЕ </a:t>
            </a:r>
            <a:r>
              <a:rPr lang="en-US" sz="3200" b="1" dirty="0" smtClean="0">
                <a:solidFill>
                  <a:srgbClr val="1F497D">
                    <a:lumMod val="75000"/>
                  </a:srgbClr>
                </a:solidFill>
                <a:latin typeface="+mn-lt"/>
                <a:ea typeface="+mn-ea"/>
                <a:cs typeface="+mn-cs"/>
              </a:rPr>
              <a:t/>
            </a:r>
            <a:br>
              <a:rPr lang="en-US" sz="3200" b="1" dirty="0" smtClean="0">
                <a:solidFill>
                  <a:srgbClr val="1F497D">
                    <a:lumMod val="75000"/>
                  </a:srgbClr>
                </a:solidFill>
                <a:latin typeface="+mn-lt"/>
                <a:ea typeface="+mn-ea"/>
                <a:cs typeface="+mn-cs"/>
              </a:rPr>
            </a:br>
            <a:r>
              <a:rPr lang="bg-BG" sz="3200" b="1" dirty="0" smtClean="0">
                <a:solidFill>
                  <a:srgbClr val="1F497D">
                    <a:lumMod val="75000"/>
                  </a:srgbClr>
                </a:solidFill>
                <a:latin typeface="+mn-lt"/>
                <a:ea typeface="+mn-ea"/>
                <a:cs typeface="+mn-cs"/>
              </a:rPr>
              <a:t>КАЧЕСТВОТО НА АТМОСФЕРНИЯ ВЪЗДУХ</a:t>
            </a:r>
            <a:r>
              <a:rPr lang="bg-BG" sz="3200" b="1" dirty="0">
                <a:solidFill>
                  <a:srgbClr val="1F497D">
                    <a:lumMod val="75000"/>
                  </a:srgbClr>
                </a:solidFill>
                <a:latin typeface="+mn-lt"/>
                <a:ea typeface="+mn-ea"/>
                <a:cs typeface="+mn-cs"/>
              </a:rPr>
              <a:t>“</a:t>
            </a:r>
            <a:endParaRPr lang="en-US" sz="3200" b="1" dirty="0">
              <a:solidFill>
                <a:srgbClr val="1F497D">
                  <a:lumMod val="75000"/>
                </a:srgbClr>
              </a:solidFill>
              <a:latin typeface="+mn-lt"/>
              <a:ea typeface="+mn-ea"/>
              <a:cs typeface="+mn-cs"/>
            </a:endParaRPr>
          </a:p>
        </p:txBody>
      </p:sp>
      <p:sp>
        <p:nvSpPr>
          <p:cNvPr id="3" name="Content Placeholder 2"/>
          <p:cNvSpPr>
            <a:spLocks noGrp="1"/>
          </p:cNvSpPr>
          <p:nvPr>
            <p:ph type="body" idx="1"/>
          </p:nvPr>
        </p:nvSpPr>
        <p:spPr>
          <a:xfrm>
            <a:off x="687512" y="4059436"/>
            <a:ext cx="7772400" cy="1500187"/>
          </a:xfrm>
        </p:spPr>
        <p:txBody>
          <a:bodyPr>
            <a:noAutofit/>
          </a:bodyPr>
          <a:lstStyle/>
          <a:p>
            <a:pPr marL="171450" lvl="0" indent="-171450" algn="just">
              <a:lnSpc>
                <a:spcPct val="120000"/>
              </a:lnSpc>
              <a:spcBef>
                <a:spcPts val="800"/>
              </a:spcBef>
              <a:spcAft>
                <a:spcPts val="200"/>
              </a:spcAft>
            </a:pPr>
            <a:r>
              <a:rPr lang="bg-BG" sz="2400" dirty="0" smtClean="0">
                <a:solidFill>
                  <a:srgbClr val="17375E"/>
                </a:solidFill>
              </a:rPr>
              <a:t>	Преглед </a:t>
            </a:r>
            <a:r>
              <a:rPr lang="bg-BG" sz="2400" dirty="0">
                <a:solidFill>
                  <a:srgbClr val="17375E"/>
                </a:solidFill>
              </a:rPr>
              <a:t>и анализ на общинските програми за КАВ</a:t>
            </a:r>
            <a:r>
              <a:rPr lang="en-US" sz="2400" dirty="0">
                <a:solidFill>
                  <a:srgbClr val="17375E"/>
                </a:solidFill>
              </a:rPr>
              <a:t> </a:t>
            </a:r>
            <a:r>
              <a:rPr lang="bg-BG" sz="2400" dirty="0">
                <a:solidFill>
                  <a:srgbClr val="17375E"/>
                </a:solidFill>
              </a:rPr>
              <a:t>и подпомагане на компетентните органи при изготвянето, преработването и изпълнението им, както и при мониторинга на КАВ;</a:t>
            </a:r>
          </a:p>
          <a:p>
            <a:pPr marL="171450" lvl="0" indent="-171450" algn="just">
              <a:lnSpc>
                <a:spcPct val="120000"/>
              </a:lnSpc>
              <a:spcBef>
                <a:spcPts val="800"/>
              </a:spcBef>
              <a:spcAft>
                <a:spcPts val="200"/>
              </a:spcAft>
            </a:pPr>
            <a:r>
              <a:rPr lang="bg-BG" sz="2400" dirty="0" smtClean="0">
                <a:solidFill>
                  <a:srgbClr val="17375E"/>
                </a:solidFill>
              </a:rPr>
              <a:t>	Изграждане </a:t>
            </a:r>
            <a:r>
              <a:rPr lang="bg-BG" sz="2400" dirty="0">
                <a:solidFill>
                  <a:srgbClr val="17375E"/>
                </a:solidFill>
              </a:rPr>
              <a:t>на системи за ранно предупреждение за замърсяване на атмосферния въздух при неблагоприятни метеорологични условия (при нужда, в резултат от прегледа)</a:t>
            </a:r>
            <a:r>
              <a:rPr lang="en-US" sz="2400" dirty="0" smtClean="0">
                <a:solidFill>
                  <a:srgbClr val="17375E"/>
                </a:solidFill>
              </a:rPr>
              <a:t>;</a:t>
            </a:r>
            <a:endParaRPr lang="bg-BG" sz="2400" dirty="0" smtClean="0">
              <a:solidFill>
                <a:srgbClr val="17375E"/>
              </a:solidFill>
            </a:endParaRPr>
          </a:p>
        </p:txBody>
      </p:sp>
      <p:sp>
        <p:nvSpPr>
          <p:cNvPr id="6" name="Rectangle 5"/>
          <p:cNvSpPr/>
          <p:nvPr/>
        </p:nvSpPr>
        <p:spPr>
          <a:xfrm>
            <a:off x="360669" y="6021288"/>
            <a:ext cx="8496944" cy="461665"/>
          </a:xfrm>
          <a:prstGeom prst="rect">
            <a:avLst/>
          </a:prstGeom>
        </p:spPr>
        <p:txBody>
          <a:bodyPr wrap="square">
            <a:spAutoFit/>
          </a:bodyPr>
          <a:lstStyle/>
          <a:p>
            <a:pPr marL="180975" lvl="1" algn="just"/>
            <a:r>
              <a:rPr lang="bg-BG" sz="2400" b="1" dirty="0" smtClean="0">
                <a:solidFill>
                  <a:srgbClr val="17375E"/>
                </a:solidFill>
              </a:rPr>
              <a:t>БЕНЕФИЦИЕНТ: Общини; МОСВ</a:t>
            </a:r>
          </a:p>
        </p:txBody>
      </p:sp>
      <p:pic>
        <p:nvPicPr>
          <p:cNvPr id="8"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9"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Tree>
    <p:extLst>
      <p:ext uri="{BB962C8B-B14F-4D97-AF65-F5344CB8AC3E}">
        <p14:creationId xmlns:p14="http://schemas.microsoft.com/office/powerpoint/2010/main" val="1162000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888" y="274638"/>
            <a:ext cx="8013576" cy="778098"/>
          </a:xfrm>
        </p:spPr>
        <p:txBody>
          <a:bodyPr>
            <a:noAutofit/>
          </a:bodyPr>
          <a:lstStyle/>
          <a:p>
            <a:pPr algn="r"/>
            <a:r>
              <a:rPr lang="bg-BG" sz="2800" b="1" dirty="0">
                <a:solidFill>
                  <a:srgbClr val="1F497D">
                    <a:lumMod val="75000"/>
                  </a:srgbClr>
                </a:solidFill>
              </a:rPr>
              <a:t>ПРИОРИТЕТНА ОС „ПОДОБРЯВАНЕ </a:t>
            </a:r>
            <a:r>
              <a:rPr lang="en-US" sz="2800" b="1" dirty="0">
                <a:solidFill>
                  <a:srgbClr val="1F497D">
                    <a:lumMod val="75000"/>
                  </a:srgbClr>
                </a:solidFill>
              </a:rPr>
              <a:t/>
            </a:r>
            <a:br>
              <a:rPr lang="en-US" sz="2800" b="1" dirty="0">
                <a:solidFill>
                  <a:srgbClr val="1F497D">
                    <a:lumMod val="75000"/>
                  </a:srgbClr>
                </a:solidFill>
              </a:rPr>
            </a:br>
            <a:r>
              <a:rPr lang="bg-BG" sz="2800" b="1" dirty="0">
                <a:solidFill>
                  <a:srgbClr val="1F497D">
                    <a:lumMod val="75000"/>
                  </a:srgbClr>
                </a:solidFill>
              </a:rPr>
              <a:t>КАЧЕСТВОТО НА АТМОСФЕРНИЯ ВЪЗДУХ</a:t>
            </a:r>
            <a:r>
              <a:rPr lang="bg-BG" sz="2800" b="1" dirty="0" smtClean="0">
                <a:solidFill>
                  <a:srgbClr val="1F497D">
                    <a:lumMod val="75000"/>
                  </a:srgbClr>
                </a:solidFill>
              </a:rPr>
              <a:t>“ (2)</a:t>
            </a:r>
            <a:endParaRPr lang="en-US" sz="3000" b="1" dirty="0">
              <a:solidFill>
                <a:srgbClr val="1F497D">
                  <a:lumMod val="75000"/>
                </a:srgbClr>
              </a:solidFill>
              <a:latin typeface="+mn-lt"/>
              <a:ea typeface="+mn-ea"/>
              <a:cs typeface="+mn-cs"/>
            </a:endParaRPr>
          </a:p>
        </p:txBody>
      </p:sp>
      <p:sp>
        <p:nvSpPr>
          <p:cNvPr id="7" name="Rectangle 6"/>
          <p:cNvSpPr/>
          <p:nvPr/>
        </p:nvSpPr>
        <p:spPr>
          <a:xfrm>
            <a:off x="323528" y="2215739"/>
            <a:ext cx="8640960" cy="2047740"/>
          </a:xfrm>
          <a:prstGeom prst="rect">
            <a:avLst/>
          </a:prstGeom>
        </p:spPr>
        <p:txBody>
          <a:bodyPr wrap="square">
            <a:spAutoFit/>
          </a:bodyPr>
          <a:lstStyle/>
          <a:p>
            <a:pPr marL="171450" lvl="0" indent="-171450" algn="just">
              <a:lnSpc>
                <a:spcPct val="120000"/>
              </a:lnSpc>
              <a:spcBef>
                <a:spcPts val="800"/>
              </a:spcBef>
              <a:spcAft>
                <a:spcPts val="200"/>
              </a:spcAft>
              <a:buFont typeface="Arial" panose="020B0604020202020204" pitchFamily="34" charset="0"/>
              <a:buChar char="•"/>
            </a:pPr>
            <a:r>
              <a:rPr lang="bg-BG" sz="2300" dirty="0" smtClean="0">
                <a:solidFill>
                  <a:srgbClr val="17375E"/>
                </a:solidFill>
              </a:rPr>
              <a:t>Мерки за намаляване </a:t>
            </a:r>
            <a:r>
              <a:rPr lang="bg-BG" sz="2300" dirty="0">
                <a:solidFill>
                  <a:srgbClr val="17375E"/>
                </a:solidFill>
              </a:rPr>
              <a:t>на емисиите на замърсители от превозните средства на обществения градски </a:t>
            </a:r>
            <a:r>
              <a:rPr lang="bg-BG" sz="2300" dirty="0" smtClean="0">
                <a:solidFill>
                  <a:srgbClr val="17375E"/>
                </a:solidFill>
              </a:rPr>
              <a:t>транспорт; </a:t>
            </a:r>
            <a:endParaRPr lang="en-US" sz="2300" dirty="0">
              <a:solidFill>
                <a:srgbClr val="17375E"/>
              </a:solidFill>
            </a:endParaRPr>
          </a:p>
          <a:p>
            <a:pPr marL="171450" lvl="0" indent="-171450" algn="just">
              <a:lnSpc>
                <a:spcPct val="120000"/>
              </a:lnSpc>
              <a:spcBef>
                <a:spcPts val="800"/>
              </a:spcBef>
              <a:spcAft>
                <a:spcPts val="200"/>
              </a:spcAft>
              <a:buFont typeface="Arial" panose="020B0604020202020204" pitchFamily="34" charset="0"/>
              <a:buChar char="•"/>
              <a:defRPr/>
            </a:pPr>
            <a:r>
              <a:rPr lang="bg-BG" sz="2300" dirty="0">
                <a:solidFill>
                  <a:srgbClr val="17375E"/>
                </a:solidFill>
              </a:rPr>
              <a:t>Осигуряване на почистваща техника </a:t>
            </a:r>
            <a:r>
              <a:rPr lang="bg-BG" sz="2300" dirty="0" smtClean="0">
                <a:solidFill>
                  <a:srgbClr val="17375E"/>
                </a:solidFill>
              </a:rPr>
              <a:t>за </a:t>
            </a:r>
            <a:r>
              <a:rPr lang="bg-BG" sz="2300" dirty="0">
                <a:solidFill>
                  <a:srgbClr val="17375E"/>
                </a:solidFill>
              </a:rPr>
              <a:t>отнемане на </a:t>
            </a:r>
            <a:r>
              <a:rPr lang="bg-BG" sz="2300" dirty="0" smtClean="0">
                <a:solidFill>
                  <a:srgbClr val="17375E"/>
                </a:solidFill>
              </a:rPr>
              <a:t>ФПЧ;</a:t>
            </a:r>
            <a:endParaRPr lang="en-US" sz="2300" dirty="0">
              <a:solidFill>
                <a:srgbClr val="17375E"/>
              </a:solidFill>
            </a:endParaRPr>
          </a:p>
          <a:p>
            <a:pPr marL="171450" lvl="0" indent="-171450" algn="just">
              <a:lnSpc>
                <a:spcPct val="120000"/>
              </a:lnSpc>
              <a:spcBef>
                <a:spcPts val="800"/>
              </a:spcBef>
              <a:spcAft>
                <a:spcPts val="200"/>
              </a:spcAft>
              <a:buFont typeface="Arial" panose="020B0604020202020204" pitchFamily="34" charset="0"/>
              <a:buChar char="•"/>
            </a:pPr>
            <a:r>
              <a:rPr lang="bg-BG" sz="2300" dirty="0" smtClean="0">
                <a:solidFill>
                  <a:srgbClr val="17375E"/>
                </a:solidFill>
              </a:rPr>
              <a:t>Демонстрационни/пилотни проекти </a:t>
            </a:r>
            <a:r>
              <a:rPr lang="bg-BG" sz="2300" dirty="0">
                <a:solidFill>
                  <a:srgbClr val="17375E"/>
                </a:solidFill>
              </a:rPr>
              <a:t>за подобряване </a:t>
            </a:r>
            <a:r>
              <a:rPr lang="bg-BG" sz="2300" dirty="0" smtClean="0">
                <a:solidFill>
                  <a:srgbClr val="17375E"/>
                </a:solidFill>
              </a:rPr>
              <a:t>КАВ</a:t>
            </a:r>
            <a:r>
              <a:rPr lang="en-US" sz="2300" dirty="0" smtClean="0">
                <a:solidFill>
                  <a:srgbClr val="17375E"/>
                </a:solidFill>
              </a:rPr>
              <a:t>.</a:t>
            </a:r>
            <a:endParaRPr lang="en-US" sz="2300" dirty="0">
              <a:solidFill>
                <a:srgbClr val="17375E"/>
              </a:solidFill>
            </a:endParaRPr>
          </a:p>
        </p:txBody>
      </p:sp>
      <p:pic>
        <p:nvPicPr>
          <p:cNvPr id="8" name="Picture 12"/>
          <p:cNvPicPr>
            <a:picLocks noChangeAspect="1"/>
          </p:cNvPicPr>
          <p:nvPr/>
        </p:nvPicPr>
        <p:blipFill>
          <a:blip r:embed="rId3">
            <a:lum/>
            <a:alphaModFix/>
          </a:blip>
          <a:srcRect/>
          <a:stretch>
            <a:fillRect/>
          </a:stretch>
        </p:blipFill>
        <p:spPr>
          <a:xfrm>
            <a:off x="342000" y="672762"/>
            <a:ext cx="701608" cy="423360"/>
          </a:xfrm>
          <a:prstGeom prst="rect">
            <a:avLst/>
          </a:prstGeom>
          <a:noFill/>
          <a:ln>
            <a:noFill/>
          </a:ln>
        </p:spPr>
      </p:pic>
      <p:pic>
        <p:nvPicPr>
          <p:cNvPr id="9" name="Picture 11"/>
          <p:cNvPicPr>
            <a:picLocks noChangeAspect="1"/>
          </p:cNvPicPr>
          <p:nvPr/>
        </p:nvPicPr>
        <p:blipFill>
          <a:blip r:embed="rId4">
            <a:lum/>
            <a:alphaModFix/>
          </a:blip>
          <a:srcRect/>
          <a:stretch>
            <a:fillRect/>
          </a:stretch>
        </p:blipFill>
        <p:spPr>
          <a:xfrm>
            <a:off x="342000" y="172800"/>
            <a:ext cx="701608" cy="439920"/>
          </a:xfrm>
          <a:prstGeom prst="rect">
            <a:avLst/>
          </a:prstGeom>
          <a:noFill/>
          <a:ln>
            <a:noFill/>
          </a:ln>
        </p:spPr>
      </p:pic>
      <p:sp>
        <p:nvSpPr>
          <p:cNvPr id="6" name="Rectangle 5"/>
          <p:cNvSpPr/>
          <p:nvPr/>
        </p:nvSpPr>
        <p:spPr>
          <a:xfrm>
            <a:off x="323528" y="4551511"/>
            <a:ext cx="8496944" cy="461665"/>
          </a:xfrm>
          <a:prstGeom prst="rect">
            <a:avLst/>
          </a:prstGeom>
        </p:spPr>
        <p:txBody>
          <a:bodyPr wrap="square">
            <a:spAutoFit/>
          </a:bodyPr>
          <a:lstStyle/>
          <a:p>
            <a:pPr marL="180975" lvl="1" algn="just"/>
            <a:r>
              <a:rPr lang="bg-BG" sz="2400" b="1" dirty="0" smtClean="0">
                <a:solidFill>
                  <a:srgbClr val="17375E"/>
                </a:solidFill>
              </a:rPr>
              <a:t>БЕНЕФИЦИЕНТ: Общини; НПО; бизнес</a:t>
            </a:r>
          </a:p>
        </p:txBody>
      </p:sp>
    </p:spTree>
    <p:extLst>
      <p:ext uri="{BB962C8B-B14F-4D97-AF65-F5344CB8AC3E}">
        <p14:creationId xmlns:p14="http://schemas.microsoft.com/office/powerpoint/2010/main" val="1142051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p:nvPr/>
        </p:nvSpPr>
        <p:spPr>
          <a:xfrm>
            <a:off x="683640" y="80925"/>
            <a:ext cx="7992816" cy="103011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ctr" anchorCtr="0" compatLnSpc="0">
            <a:spAutoFit/>
          </a:bodyPr>
          <a:lstStyle/>
          <a:p>
            <a:pPr marL="457200" marR="0" lvl="0" indent="0" algn="r" rtl="0" hangingPunct="1">
              <a:lnSpc>
                <a:spcPct val="100000"/>
              </a:lnSpc>
              <a:spcBef>
                <a:spcPts val="0"/>
              </a:spcBef>
              <a:spcAft>
                <a:spcPts val="0"/>
              </a:spcAft>
              <a:buNone/>
              <a:tabLst/>
            </a:pPr>
            <a:r>
              <a:rPr lang="bg-BG" sz="3000" b="1" i="0" u="none" strike="noStrike" kern="1200" spc="0" dirty="0">
                <a:ln>
                  <a:noFill/>
                </a:ln>
                <a:solidFill>
                  <a:srgbClr val="17375E"/>
                </a:solidFill>
                <a:latin typeface="Calibri" pitchFamily="18"/>
                <a:ea typeface="Microsoft YaHei" pitchFamily="2"/>
                <a:cs typeface="Mangal" pitchFamily="2"/>
              </a:rPr>
              <a:t>ФИНАНСОВО РАЗПРЕДЕЛЕНИЕ:</a:t>
            </a:r>
          </a:p>
          <a:p>
            <a:pPr marL="457200" marR="0" lvl="0" indent="0" algn="r" rtl="0" hangingPunct="1">
              <a:lnSpc>
                <a:spcPct val="100000"/>
              </a:lnSpc>
              <a:spcBef>
                <a:spcPts val="0"/>
              </a:spcBef>
              <a:spcAft>
                <a:spcPts val="0"/>
              </a:spcAft>
              <a:buNone/>
              <a:tabLst/>
            </a:pPr>
            <a:r>
              <a:rPr lang="bg-BG" sz="3000" b="1" i="0" u="none" strike="noStrike" kern="1200" spc="0" dirty="0">
                <a:ln>
                  <a:noFill/>
                </a:ln>
                <a:solidFill>
                  <a:srgbClr val="006600"/>
                </a:solidFill>
                <a:latin typeface="Calibri" pitchFamily="18"/>
                <a:ea typeface="Microsoft YaHei" pitchFamily="2"/>
                <a:cs typeface="Mangal" pitchFamily="2"/>
              </a:rPr>
              <a:t>ОПОС 2014-2020 г. </a:t>
            </a:r>
            <a:r>
              <a:rPr lang="bg-BG" sz="3000" b="1" i="0" u="none" strike="noStrike" kern="1200" spc="0" dirty="0">
                <a:ln>
                  <a:noFill/>
                </a:ln>
                <a:solidFill>
                  <a:srgbClr val="17375E"/>
                </a:solidFill>
                <a:latin typeface="Calibri" pitchFamily="18"/>
                <a:ea typeface="Microsoft YaHei" pitchFamily="2"/>
                <a:cs typeface="Mangal" pitchFamily="2"/>
              </a:rPr>
              <a:t>(за целия период)</a:t>
            </a:r>
          </a:p>
        </p:txBody>
      </p:sp>
      <p:pic>
        <p:nvPicPr>
          <p:cNvPr id="7" name="Picture 12"/>
          <p:cNvPicPr>
            <a:picLocks noChangeAspect="1"/>
          </p:cNvPicPr>
          <p:nvPr/>
        </p:nvPicPr>
        <p:blipFill>
          <a:blip r:embed="rId4">
            <a:lum/>
            <a:alphaModFix/>
          </a:blip>
          <a:srcRect/>
          <a:stretch>
            <a:fillRect/>
          </a:stretch>
        </p:blipFill>
        <p:spPr>
          <a:xfrm>
            <a:off x="342000" y="672762"/>
            <a:ext cx="701608" cy="423360"/>
          </a:xfrm>
          <a:prstGeom prst="rect">
            <a:avLst/>
          </a:prstGeom>
          <a:noFill/>
          <a:ln>
            <a:noFill/>
          </a:ln>
        </p:spPr>
      </p:pic>
      <p:pic>
        <p:nvPicPr>
          <p:cNvPr id="8" name="Picture 11"/>
          <p:cNvPicPr>
            <a:picLocks noChangeAspect="1"/>
          </p:cNvPicPr>
          <p:nvPr/>
        </p:nvPicPr>
        <p:blipFill>
          <a:blip r:embed="rId5">
            <a:lum/>
            <a:alphaModFix/>
          </a:blip>
          <a:srcRect/>
          <a:stretch>
            <a:fillRect/>
          </a:stretch>
        </p:blipFill>
        <p:spPr>
          <a:xfrm>
            <a:off x="342000" y="172800"/>
            <a:ext cx="701608" cy="439920"/>
          </a:xfrm>
          <a:prstGeom prst="rect">
            <a:avLst/>
          </a:prstGeom>
          <a:noFill/>
          <a:ln>
            <a:noFill/>
          </a:ln>
        </p:spPr>
      </p:pic>
      <p:sp>
        <p:nvSpPr>
          <p:cNvPr id="9" name="Rectangle 8"/>
          <p:cNvSpPr/>
          <p:nvPr/>
        </p:nvSpPr>
        <p:spPr>
          <a:xfrm>
            <a:off x="325644" y="6164546"/>
            <a:ext cx="8350812" cy="492443"/>
          </a:xfrm>
          <a:prstGeom prst="rect">
            <a:avLst/>
          </a:prstGeom>
        </p:spPr>
        <p:txBody>
          <a:bodyPr wrap="none">
            <a:spAutoFit/>
          </a:bodyPr>
          <a:lstStyle/>
          <a:p>
            <a:r>
              <a:rPr lang="ru-RU" sz="2600" b="1" dirty="0" smtClean="0">
                <a:solidFill>
                  <a:srgbClr val="006600"/>
                </a:solidFill>
              </a:rPr>
              <a:t>Общ размер на средствата по ОПОС - </a:t>
            </a:r>
            <a:r>
              <a:rPr lang="ru-RU" sz="2600" b="1" dirty="0">
                <a:solidFill>
                  <a:srgbClr val="006600"/>
                </a:solidFill>
              </a:rPr>
              <a:t>1 504 824 </a:t>
            </a:r>
            <a:r>
              <a:rPr lang="ru-RU" sz="2600" b="1" dirty="0" smtClean="0">
                <a:solidFill>
                  <a:srgbClr val="006600"/>
                </a:solidFill>
              </a:rPr>
              <a:t>141 евро</a:t>
            </a:r>
            <a:endParaRPr lang="en-US" sz="2600" b="1" dirty="0">
              <a:solidFill>
                <a:srgbClr val="006600"/>
              </a:solidFill>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3996898497"/>
              </p:ext>
            </p:extLst>
          </p:nvPr>
        </p:nvGraphicFramePr>
        <p:xfrm>
          <a:off x="251520" y="1176338"/>
          <a:ext cx="8455025" cy="5224462"/>
        </p:xfrm>
        <a:graphic>
          <a:graphicData uri="http://schemas.openxmlformats.org/presentationml/2006/ole">
            <mc:AlternateContent xmlns:mc="http://schemas.openxmlformats.org/markup-compatibility/2006">
              <mc:Choice xmlns:v="urn:schemas-microsoft-com:vml" Requires="v">
                <p:oleObj spid="_x0000_s2120" name="Document" r:id="rId6" imgW="8386955" imgH="5188387" progId="Word.Document.12">
                  <p:embed/>
                </p:oleObj>
              </mc:Choice>
              <mc:Fallback>
                <p:oleObj name="Document" r:id="rId6" imgW="8386955" imgH="5188387" progId="Word.Document.12">
                  <p:embed/>
                  <p:pic>
                    <p:nvPicPr>
                      <p:cNvPr id="0" name=""/>
                      <p:cNvPicPr>
                        <a:picLocks noChangeAspect="1" noChangeArrowheads="1"/>
                      </p:cNvPicPr>
                      <p:nvPr/>
                    </p:nvPicPr>
                    <p:blipFill>
                      <a:blip r:embed="rId7"/>
                      <a:srcRect/>
                      <a:stretch>
                        <a:fillRect/>
                      </a:stretch>
                    </p:blipFill>
                    <p:spPr bwMode="auto">
                      <a:xfrm>
                        <a:off x="251520" y="1176338"/>
                        <a:ext cx="8455025" cy="522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4504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01407"/>
            <a:ext cx="663257" cy="678461"/>
          </a:xfrm>
          <a:prstGeom prst="rect">
            <a:avLst/>
          </a:prstGeom>
        </p:spPr>
      </p:pic>
      <p:sp>
        <p:nvSpPr>
          <p:cNvPr id="7" name="Content Placeholder 2"/>
          <p:cNvSpPr>
            <a:spLocks noGrp="1"/>
          </p:cNvSpPr>
          <p:nvPr>
            <p:ph idx="1"/>
          </p:nvPr>
        </p:nvSpPr>
        <p:spPr>
          <a:xfrm>
            <a:off x="539552" y="1181454"/>
            <a:ext cx="8208912" cy="5328592"/>
          </a:xfrm>
        </p:spPr>
        <p:txBody>
          <a:bodyPr>
            <a:normAutofit fontScale="92500" lnSpcReduction="20000"/>
          </a:bodyPr>
          <a:lstStyle/>
          <a:p>
            <a:pPr marL="0" indent="0" algn="ctr">
              <a:spcBef>
                <a:spcPts val="1800"/>
              </a:spcBef>
              <a:buNone/>
            </a:pPr>
            <a:endParaRPr lang="en-US" sz="2600" b="1" dirty="0" smtClean="0">
              <a:solidFill>
                <a:srgbClr val="1F497D">
                  <a:lumMod val="75000"/>
                </a:srgbClr>
              </a:solidFill>
            </a:endParaRPr>
          </a:p>
          <a:p>
            <a:pPr marL="0" indent="0" algn="ctr">
              <a:spcBef>
                <a:spcPts val="1800"/>
              </a:spcBef>
              <a:buNone/>
            </a:pPr>
            <a:r>
              <a:rPr lang="bg-BG" sz="5800" b="1" dirty="0" smtClean="0">
                <a:solidFill>
                  <a:srgbClr val="1F497D">
                    <a:lumMod val="75000"/>
                  </a:srgbClr>
                </a:solidFill>
              </a:rPr>
              <a:t> </a:t>
            </a:r>
          </a:p>
          <a:p>
            <a:pPr marL="0" indent="0" algn="ctr">
              <a:spcBef>
                <a:spcPts val="1800"/>
              </a:spcBef>
              <a:buNone/>
            </a:pPr>
            <a:r>
              <a:rPr lang="bg-BG" sz="4300" b="1" dirty="0" smtClean="0">
                <a:solidFill>
                  <a:srgbClr val="1F497D">
                    <a:lumMod val="75000"/>
                  </a:srgbClr>
                </a:solidFill>
              </a:rPr>
              <a:t>БЛАГОДАРЯ ЗА ВНИМАНИЕТО</a:t>
            </a:r>
            <a:r>
              <a:rPr lang="en-US" sz="4300" b="1" dirty="0" smtClean="0">
                <a:solidFill>
                  <a:srgbClr val="1F497D">
                    <a:lumMod val="75000"/>
                  </a:srgbClr>
                </a:solidFill>
              </a:rPr>
              <a:t>!</a:t>
            </a:r>
            <a:endParaRPr lang="bg-BG" sz="4300" b="1" dirty="0" smtClean="0">
              <a:solidFill>
                <a:srgbClr val="1F497D">
                  <a:lumMod val="75000"/>
                </a:srgbClr>
              </a:solidFill>
            </a:endParaRPr>
          </a:p>
          <a:p>
            <a:pPr marL="0" indent="0" algn="ctr">
              <a:spcBef>
                <a:spcPts val="1800"/>
              </a:spcBef>
              <a:buNone/>
            </a:pPr>
            <a:endParaRPr lang="bg-BG" sz="2600" b="1" dirty="0">
              <a:solidFill>
                <a:srgbClr val="1F497D">
                  <a:lumMod val="75000"/>
                </a:srgbClr>
              </a:solidFill>
            </a:endParaRPr>
          </a:p>
          <a:p>
            <a:pPr marL="0" indent="0" algn="r">
              <a:spcBef>
                <a:spcPts val="1800"/>
              </a:spcBef>
              <a:buNone/>
            </a:pPr>
            <a:endParaRPr lang="bg-BG" sz="2600" b="1" dirty="0" smtClean="0">
              <a:solidFill>
                <a:srgbClr val="1F497D">
                  <a:lumMod val="75000"/>
                </a:srgbClr>
              </a:solidFill>
            </a:endParaRPr>
          </a:p>
          <a:p>
            <a:pPr marL="0" indent="0" algn="r">
              <a:spcBef>
                <a:spcPts val="1800"/>
              </a:spcBef>
              <a:buNone/>
            </a:pPr>
            <a:endParaRPr lang="bg-BG" sz="2600" b="1" dirty="0" smtClean="0">
              <a:solidFill>
                <a:srgbClr val="1F497D">
                  <a:lumMod val="75000"/>
                </a:srgbClr>
              </a:solidFill>
            </a:endParaRPr>
          </a:p>
          <a:p>
            <a:pPr marL="0" indent="0" algn="r">
              <a:spcBef>
                <a:spcPts val="0"/>
              </a:spcBef>
              <a:buNone/>
            </a:pPr>
            <a:endParaRPr lang="bg-BG" sz="2400" b="1" dirty="0" smtClean="0">
              <a:solidFill>
                <a:srgbClr val="1F497D">
                  <a:lumMod val="75000"/>
                </a:srgbClr>
              </a:solidFill>
            </a:endParaRPr>
          </a:p>
          <a:p>
            <a:pPr marL="0" indent="0" algn="r">
              <a:spcBef>
                <a:spcPts val="600"/>
              </a:spcBef>
              <a:buNone/>
            </a:pPr>
            <a:endParaRPr lang="bg-BG" sz="1800" b="1" dirty="0" smtClean="0">
              <a:solidFill>
                <a:srgbClr val="1F497D">
                  <a:lumMod val="75000"/>
                </a:srgbClr>
              </a:solidFill>
            </a:endParaRPr>
          </a:p>
          <a:p>
            <a:pPr marL="0" indent="0" algn="r">
              <a:spcBef>
                <a:spcPts val="600"/>
              </a:spcBef>
              <a:buNone/>
            </a:pPr>
            <a:r>
              <a:rPr lang="bg-BG" sz="2600" b="1" dirty="0" smtClean="0">
                <a:solidFill>
                  <a:srgbClr val="1F497D">
                    <a:lumMod val="75000"/>
                  </a:srgbClr>
                </a:solidFill>
              </a:rPr>
              <a:t>Светлана Жекова</a:t>
            </a:r>
          </a:p>
          <a:p>
            <a:pPr marL="0" indent="0" algn="r">
              <a:spcBef>
                <a:spcPts val="600"/>
              </a:spcBef>
              <a:buNone/>
            </a:pPr>
            <a:r>
              <a:rPr lang="bg-BG" sz="2600" b="1" dirty="0" smtClean="0">
                <a:solidFill>
                  <a:srgbClr val="1F497D">
                    <a:lumMod val="75000"/>
                  </a:srgbClr>
                </a:solidFill>
              </a:rPr>
              <a:t>Зам.главен директор, ГДОПОС, МОСВ</a:t>
            </a:r>
            <a:endParaRPr lang="bg-BG" sz="2600" b="1" dirty="0">
              <a:solidFill>
                <a:srgbClr val="1F497D">
                  <a:lumMod val="75000"/>
                </a:srgbClr>
              </a:solidFill>
            </a:endParaRPr>
          </a:p>
          <a:p>
            <a:pPr marL="0" indent="0" algn="r">
              <a:spcBef>
                <a:spcPts val="600"/>
              </a:spcBef>
              <a:buNone/>
            </a:pPr>
            <a:r>
              <a:rPr lang="en-US" sz="2200" b="1" i="1" dirty="0" smtClean="0">
                <a:solidFill>
                  <a:srgbClr val="1F497D">
                    <a:lumMod val="75000"/>
                  </a:srgbClr>
                </a:solidFill>
              </a:rPr>
              <a:t>programming@moew.government.bg</a:t>
            </a:r>
            <a:endParaRPr lang="en-US" sz="2200" b="1" i="1" dirty="0">
              <a:solidFill>
                <a:srgbClr val="1F497D">
                  <a:lumMod val="75000"/>
                </a:srgbClr>
              </a:solidFill>
            </a:endParaRPr>
          </a:p>
        </p:txBody>
      </p:sp>
      <p:pic>
        <p:nvPicPr>
          <p:cNvPr id="9" name="Picture 12"/>
          <p:cNvPicPr>
            <a:picLocks noChangeAspect="1"/>
          </p:cNvPicPr>
          <p:nvPr/>
        </p:nvPicPr>
        <p:blipFill>
          <a:blip r:embed="rId4">
            <a:lum/>
            <a:alphaModFix/>
          </a:blip>
          <a:srcRect/>
          <a:stretch>
            <a:fillRect/>
          </a:stretch>
        </p:blipFill>
        <p:spPr>
          <a:xfrm>
            <a:off x="7884368" y="801369"/>
            <a:ext cx="701608" cy="423360"/>
          </a:xfrm>
          <a:prstGeom prst="rect">
            <a:avLst/>
          </a:prstGeom>
          <a:noFill/>
          <a:ln>
            <a:noFill/>
          </a:ln>
        </p:spPr>
      </p:pic>
      <p:pic>
        <p:nvPicPr>
          <p:cNvPr id="10" name="Picture 11"/>
          <p:cNvPicPr>
            <a:picLocks noChangeAspect="1"/>
          </p:cNvPicPr>
          <p:nvPr/>
        </p:nvPicPr>
        <p:blipFill>
          <a:blip r:embed="rId5">
            <a:lum/>
            <a:alphaModFix/>
          </a:blip>
          <a:srcRect/>
          <a:stretch>
            <a:fillRect/>
          </a:stretch>
        </p:blipFill>
        <p:spPr>
          <a:xfrm>
            <a:off x="7884368" y="301407"/>
            <a:ext cx="701608" cy="439920"/>
          </a:xfrm>
          <a:prstGeom prst="rect">
            <a:avLst/>
          </a:prstGeom>
          <a:noFill/>
          <a:ln>
            <a:noFill/>
          </a:ln>
        </p:spPr>
      </p:pic>
    </p:spTree>
    <p:extLst>
      <p:ext uri="{BB962C8B-B14F-4D97-AF65-F5344CB8AC3E}">
        <p14:creationId xmlns:p14="http://schemas.microsoft.com/office/powerpoint/2010/main" val="29415454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3813</TotalTime>
  <Words>1907</Words>
  <Application>Microsoft Office PowerPoint</Application>
  <PresentationFormat>On-screen Show (4:3)</PresentationFormat>
  <Paragraphs>145</Paragraphs>
  <Slides>11</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ПРИОРИТЕТНА ОС „ПОДОБРЯВАНЕ  КАЧЕСТВОТО НА АТМОСФЕРНИЯ ВЪЗДУХ“</vt:lpstr>
      <vt:lpstr>ПРИОРИТЕТНА ОС „ПОДОБРЯВАНЕ  КАЧЕСТВОТО НА АТМОСФЕРНИЯ ВЪЗДУХ“ (2)</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DVasileva</dc:creator>
  <cp:lastModifiedBy>Programming</cp:lastModifiedBy>
  <cp:revision>876</cp:revision>
  <cp:lastPrinted>2014-12-04T07:01:26Z</cp:lastPrinted>
  <dcterms:created xsi:type="dcterms:W3CDTF">2013-04-02T07:50:56Z</dcterms:created>
  <dcterms:modified xsi:type="dcterms:W3CDTF">2014-12-04T07:05:20Z</dcterms:modified>
</cp:coreProperties>
</file>