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08" r:id="rId2"/>
    <p:sldId id="320" r:id="rId3"/>
    <p:sldId id="323" r:id="rId4"/>
    <p:sldId id="327" r:id="rId5"/>
    <p:sldId id="322" r:id="rId6"/>
    <p:sldId id="307" r:id="rId7"/>
  </p:sldIdLst>
  <p:sldSz cx="9144000" cy="6858000" type="screen4x3"/>
  <p:notesSz cx="6669088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FF"/>
    <a:srgbClr val="A5A5A5"/>
    <a:srgbClr val="BEDA00"/>
    <a:srgbClr val="009FDA"/>
    <a:srgbClr val="005BBB"/>
    <a:srgbClr val="28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839" autoAdjust="0"/>
  </p:normalViewPr>
  <p:slideViewPr>
    <p:cSldViewPr snapToGrid="0">
      <p:cViewPr>
        <p:scale>
          <a:sx n="90" d="100"/>
          <a:sy n="90" d="100"/>
        </p:scale>
        <p:origin x="-2232" y="-72"/>
      </p:cViewPr>
      <p:guideLst>
        <p:guide orient="horz" pos="799"/>
        <p:guide orient="horz" pos="2251"/>
        <p:guide orient="horz" pos="3793"/>
        <p:guide orient="horz" pos="164"/>
        <p:guide orient="horz" pos="527"/>
        <p:guide orient="horz" pos="2341"/>
        <p:guide orient="horz" pos="1525"/>
        <p:guide orient="horz" pos="2931"/>
        <p:guide orient="horz" pos="3929"/>
        <p:guide pos="204"/>
        <p:guide pos="5556"/>
        <p:guide pos="2835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4044" y="-102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90243" cy="496674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318" y="1"/>
            <a:ext cx="2890243" cy="496674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7F8A4E16-E6FA-4C93-889B-1FCF81A21173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258"/>
            <a:ext cx="2890243" cy="496674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318" y="9428258"/>
            <a:ext cx="2890243" cy="496674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C13E676D-227D-411C-BC8F-C5B240C00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6" y="1"/>
            <a:ext cx="2889938" cy="496332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67D41DCA-8854-448C-9373-477C8DA8AD38}" type="datetimeFigureOut">
              <a:rPr lang="de-DE" smtClean="0"/>
              <a:pPr/>
              <a:t>03.12.2014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6" y="9428584"/>
            <a:ext cx="2889938" cy="496332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942B22FE-F869-4CFE-92A0-938D0E41CCB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89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9E7-89B2-4F73-8E7B-8C7ECCBC17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4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9E7-89B2-4F73-8E7B-8C7ECCBC17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4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9E7-89B2-4F73-8E7B-8C7ECCBC17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08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9E7-89B2-4F73-8E7B-8C7ECCBC17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1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Titl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19074" y="3980752"/>
            <a:ext cx="4384288" cy="1011238"/>
          </a:xfrm>
        </p:spPr>
        <p:txBody>
          <a:bodyPr bIns="0"/>
          <a:lstStyle>
            <a:lvl1pPr>
              <a:defRPr sz="35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</a:t>
            </a:r>
            <a:br>
              <a:rPr lang="en-US" noProof="0" dirty="0" smtClean="0"/>
            </a:br>
            <a:r>
              <a:rPr lang="en-US" noProof="0" dirty="0" smtClean="0"/>
              <a:t>Version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88042" y="5153078"/>
            <a:ext cx="4034590" cy="11274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</a:t>
            </a:r>
          </a:p>
          <a:p>
            <a:pPr lvl="0"/>
            <a:r>
              <a:rPr lang="en-US" noProof="0" dirty="0" smtClean="0"/>
              <a:t>00 Month 2012</a:t>
            </a:r>
          </a:p>
        </p:txBody>
      </p:sp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4588042" y="6453187"/>
            <a:ext cx="1511412" cy="21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Minion Pro"/>
                <a:ea typeface="ＭＳ Ｐゴシック" charset="0"/>
                <a:cs typeface="Minion Pro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 noProof="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Strictly Confidential</a:t>
            </a:r>
            <a:r>
              <a:rPr lang="de-DE" sz="900" kern="12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© 2014</a:t>
            </a:r>
            <a:endParaRPr lang="en-US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9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Titl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12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133426" y="1130968"/>
            <a:ext cx="5938818" cy="5938818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65177" y="3958989"/>
            <a:ext cx="7538185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Version 2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5327" y="5131316"/>
            <a:ext cx="7539711" cy="647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venue, 00 Month 2012</a:t>
            </a:r>
          </a:p>
        </p:txBody>
      </p:sp>
      <p:sp>
        <p:nvSpPr>
          <p:cNvPr id="11" name="Rectangle 4"/>
          <p:cNvSpPr txBox="1">
            <a:spLocks noChangeArrowheads="1"/>
          </p:cNvSpPr>
          <p:nvPr userDrawn="1"/>
        </p:nvSpPr>
        <p:spPr bwMode="auto">
          <a:xfrm>
            <a:off x="1065327" y="6453187"/>
            <a:ext cx="4175874" cy="21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Minion Pro"/>
                <a:ea typeface="ＭＳ Ｐゴシック" charset="0"/>
                <a:cs typeface="Minion Pro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 noProof="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Strictly Confidential</a:t>
            </a:r>
            <a:r>
              <a:rPr lang="de-DE" sz="900" kern="12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© 2014</a:t>
            </a:r>
            <a:endParaRPr lang="en-US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227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3pPr marL="361950" indent="-36195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66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0" y="3716338"/>
            <a:ext cx="8496300" cy="2305050"/>
          </a:xfrm>
        </p:spPr>
        <p:txBody>
          <a:bodyPr anchor="ctr" anchorCtr="1"/>
          <a:lstStyle>
            <a:lvl1pPr algn="ctr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323850" y="1268413"/>
            <a:ext cx="8496300" cy="2305050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962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1" y="1268413"/>
            <a:ext cx="4176712" cy="4752975"/>
          </a:xfrm>
        </p:spPr>
        <p:txBody>
          <a:bodyPr/>
          <a:lstStyle>
            <a:lvl1pPr algn="l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4643438" y="1268413"/>
            <a:ext cx="4176712" cy="4752975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19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7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80546" y="2986248"/>
            <a:ext cx="3349461" cy="1011238"/>
          </a:xfrm>
        </p:spPr>
        <p:txBody>
          <a:bodyPr bIns="0"/>
          <a:lstStyle>
            <a:lvl1pPr>
              <a:defRPr sz="3500">
                <a:solidFill>
                  <a:srgbClr val="00234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80547" y="4026716"/>
            <a:ext cx="339115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rgbClr val="00ADE4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6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278000"/>
            <a:ext cx="9144000" cy="558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Bild 13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059832" y="1057374"/>
            <a:ext cx="6012412" cy="6012412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2800" y="1272561"/>
            <a:ext cx="7017314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2968" y="4026716"/>
            <a:ext cx="701873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</p:spTree>
    <p:extLst>
      <p:ext uri="{BB962C8B-B14F-4D97-AF65-F5344CB8AC3E}">
        <p14:creationId xmlns:p14="http://schemas.microsoft.com/office/powerpoint/2010/main" val="23960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341CFE-14FE-4764-8D86-6CD6CD728A5A}" type="datetime1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82195-70B8-4CB9-86FE-190EE8F2B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2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60350"/>
            <a:ext cx="84963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This is a headline</a:t>
            </a:r>
            <a:endParaRPr lang="en-US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0063" y="6360101"/>
            <a:ext cx="4558326" cy="21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118" y="6360102"/>
            <a:ext cx="28803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4"/>
          <p:cNvSpPr txBox="1">
            <a:spLocks noChangeArrowheads="1"/>
          </p:cNvSpPr>
          <p:nvPr userDrawn="1"/>
        </p:nvSpPr>
        <p:spPr bwMode="auto">
          <a:xfrm>
            <a:off x="6941528" y="6356903"/>
            <a:ext cx="1445254" cy="219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Minion Pro"/>
                <a:ea typeface="ＭＳ Ｐゴシック" charset="0"/>
                <a:cs typeface="Minion Pro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ＭＳ Ｐゴシック" charset="0"/>
                <a:cs typeface="Arial"/>
              </a:rPr>
              <a:t>Strictly Confidential</a:t>
            </a:r>
            <a:r>
              <a:rPr lang="en-US" sz="9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ＭＳ Ｐゴシック" charset="0"/>
                <a:cs typeface="Arial"/>
              </a:rPr>
              <a:t> © 2014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323850" y="1268413"/>
            <a:ext cx="849630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  <p:pic>
        <p:nvPicPr>
          <p:cNvPr id="11" name="Picture 2" descr="U:\1405265\1405265 WBG Logo\LOGO FILES\Horizontal\WBG_Horizontal_Color\web\WBG_Horizontal-RGB-web.jpg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15"/>
          <a:stretch/>
        </p:blipFill>
        <p:spPr bwMode="auto">
          <a:xfrm>
            <a:off x="323851" y="6302501"/>
            <a:ext cx="1689433" cy="32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1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1" r:id="rId2"/>
    <p:sldLayoutId id="2147483656" r:id="rId3"/>
    <p:sldLayoutId id="2147483660" r:id="rId4"/>
    <p:sldLayoutId id="2147483661" r:id="rId5"/>
    <p:sldLayoutId id="2147483659" r:id="rId6"/>
    <p:sldLayoutId id="2147483680" r:id="rId7"/>
    <p:sldLayoutId id="2147483663" r:id="rId8"/>
    <p:sldLayoutId id="2147483683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3000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361950" indent="-3619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715963" indent="-354013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077913" indent="-361950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1431925" indent="-354013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8pPr>
      <a:lvl9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ank.org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WorldBankEuropeCentralAs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5129" y="1594917"/>
            <a:ext cx="8727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</a:rPr>
              <a:t>Bulgaria Economic Forum</a:t>
            </a:r>
            <a:endParaRPr lang="en-US" sz="3200" dirty="0">
              <a:solidFill>
                <a:schemeClr val="accent2"/>
              </a:solidFill>
            </a:endParaRPr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879" y="2190308"/>
            <a:ext cx="4742121" cy="45507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129" y="2955851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Theo Thomas,</a:t>
            </a:r>
          </a:p>
          <a:p>
            <a:r>
              <a:rPr lang="en-US" dirty="0" smtClean="0"/>
              <a:t>Lead Economist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9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01" y="118960"/>
            <a:ext cx="8763000" cy="5053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Sluggish recovery, with diversity across in Europe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9509" y="1350611"/>
            <a:ext cx="2424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GDP </a:t>
            </a:r>
            <a:r>
              <a:rPr lang="en-US" dirty="0"/>
              <a:t>growth (percent)</a:t>
            </a:r>
          </a:p>
        </p:txBody>
      </p:sp>
      <p:sp>
        <p:nvSpPr>
          <p:cNvPr id="6" name="Rectangle 5"/>
          <p:cNvSpPr/>
          <p:nvPr/>
        </p:nvSpPr>
        <p:spPr>
          <a:xfrm>
            <a:off x="42553" y="5117778"/>
            <a:ext cx="55724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Source</a:t>
            </a:r>
            <a:r>
              <a:rPr lang="en-US" sz="1200" dirty="0"/>
              <a:t>: </a:t>
            </a:r>
            <a:r>
              <a:rPr lang="en-US" sz="1200" dirty="0" err="1"/>
              <a:t>Ameco</a:t>
            </a:r>
            <a:r>
              <a:rPr lang="en-US" sz="1200" dirty="0"/>
              <a:t>, European </a:t>
            </a:r>
            <a:r>
              <a:rPr lang="en-US" sz="1200" dirty="0" smtClean="0"/>
              <a:t>Commission; </a:t>
            </a:r>
            <a:r>
              <a:rPr lang="en-US" sz="1200" dirty="0"/>
              <a:t>World Bank staff estimates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048" y="594602"/>
            <a:ext cx="3322452" cy="5746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59123" y="510540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1.4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59122" y="436267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2.6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72022" y="4498671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-0.5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72100" y="4298616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2.6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35741" y="3615866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2.4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47211" y="3347656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2.5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669885" y="2643987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3.2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468295" y="1914645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2.9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659123" y="1389857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2.5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768243" y="95050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1.9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735742" y="4049665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3.2</a:t>
            </a:r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3" y="1883217"/>
            <a:ext cx="5456237" cy="332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9105" y="691116"/>
            <a:ext cx="2314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GDP growth in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960438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BFF"/>
                </a:solidFill>
              </a:rPr>
              <a:t>Access to credit will be critical for new investment, but foreign deleveraging continues</a:t>
            </a:r>
            <a:endParaRPr lang="en-US" sz="2800" dirty="0">
              <a:solidFill>
                <a:srgbClr val="007B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3028" y="5758542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Source</a:t>
            </a:r>
            <a:r>
              <a:rPr lang="en-US" dirty="0"/>
              <a:t>:</a:t>
            </a:r>
            <a:r>
              <a:rPr lang="en-US" i="1" dirty="0"/>
              <a:t> </a:t>
            </a:r>
            <a:r>
              <a:rPr lang="en-US" dirty="0"/>
              <a:t>European Central Bank; World Bank staff calculations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283028" y="2040621"/>
            <a:ext cx="3736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Real Credit Growth, EU11 and </a:t>
            </a:r>
            <a:r>
              <a:rPr lang="en-US" sz="1600" dirty="0" smtClean="0"/>
              <a:t>EU15</a:t>
            </a:r>
          </a:p>
          <a:p>
            <a:r>
              <a:rPr lang="en-US" sz="1600" dirty="0" smtClean="0"/>
              <a:t>Index </a:t>
            </a:r>
            <a:r>
              <a:rPr lang="en-US" sz="1600" dirty="0" smtClean="0"/>
              <a:t>October 2008 </a:t>
            </a:r>
            <a:r>
              <a:rPr lang="en-US" sz="1600" dirty="0" smtClean="0"/>
              <a:t>= 100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4572000" y="204062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Change in Total International Claims by Country</a:t>
            </a:r>
            <a:r>
              <a:rPr lang="en-US" sz="1600" dirty="0" smtClean="0"/>
              <a:t>,</a:t>
            </a:r>
          </a:p>
          <a:p>
            <a:r>
              <a:rPr lang="en-US" sz="1600" dirty="0"/>
              <a:t> </a:t>
            </a:r>
            <a:r>
              <a:rPr lang="en-US" sz="1200" dirty="0"/>
              <a:t>2nd Quarter of 2013 to 2nd Quarter of 2014 (Billions of EUR)</a:t>
            </a:r>
          </a:p>
        </p:txBody>
      </p:sp>
      <p:sp>
        <p:nvSpPr>
          <p:cNvPr id="7" name="Rectangle 6"/>
          <p:cNvSpPr/>
          <p:nvPr/>
        </p:nvSpPr>
        <p:spPr>
          <a:xfrm>
            <a:off x="283028" y="1297747"/>
            <a:ext cx="8112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Investment was further damped by sluggish bank lending, and by rising real interest rates as inflation approached zero or even turned negative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" y="2578178"/>
            <a:ext cx="4067175" cy="327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25396"/>
            <a:ext cx="434022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9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70121"/>
            <a:ext cx="8229600" cy="77364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BFF"/>
                </a:solidFill>
              </a:rPr>
              <a:t>As the pace of fiscal </a:t>
            </a:r>
            <a:r>
              <a:rPr lang="en-US" sz="2800" dirty="0">
                <a:solidFill>
                  <a:srgbClr val="007BFF"/>
                </a:solidFill>
              </a:rPr>
              <a:t>consolidation </a:t>
            </a:r>
            <a:r>
              <a:rPr lang="en-US" sz="2800" dirty="0" smtClean="0">
                <a:solidFill>
                  <a:srgbClr val="007BFF"/>
                </a:solidFill>
              </a:rPr>
              <a:t>slows, the focus will be on the quality of spending</a:t>
            </a:r>
            <a:endParaRPr lang="en-US" sz="2800" dirty="0">
              <a:solidFill>
                <a:srgbClr val="007B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6106978"/>
            <a:ext cx="7239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Source</a:t>
            </a:r>
            <a:r>
              <a:rPr lang="en-US" sz="1200" dirty="0"/>
              <a:t>: World Bank staff  forecasts based on European Commission, </a:t>
            </a:r>
            <a:r>
              <a:rPr lang="en-US" sz="1200" dirty="0" smtClean="0"/>
              <a:t>Winter Forecast</a:t>
            </a:r>
            <a:r>
              <a:rPr lang="en-US" sz="1200" dirty="0"/>
              <a:t>, </a:t>
            </a:r>
            <a:r>
              <a:rPr lang="en-US" sz="1200" dirty="0" smtClean="0"/>
              <a:t>2014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600200" y="1101893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Fiscal </a:t>
            </a:r>
            <a:r>
              <a:rPr lang="en-US" dirty="0" smtClean="0"/>
              <a:t>deficit, percent </a:t>
            </a:r>
            <a:r>
              <a:rPr lang="en-US" dirty="0"/>
              <a:t>of </a:t>
            </a:r>
            <a:r>
              <a:rPr lang="en-US" dirty="0" smtClean="0"/>
              <a:t>GDP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1225"/>
            <a:ext cx="6840278" cy="4654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63286"/>
            <a:ext cx="83058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BFF"/>
                </a:solidFill>
              </a:rPr>
              <a:t>While youth and low-skilled continue to be most scarred by </a:t>
            </a:r>
            <a:r>
              <a:rPr lang="en-US" sz="2800" dirty="0">
                <a:solidFill>
                  <a:srgbClr val="007BFF"/>
                </a:solidFill>
              </a:rPr>
              <a:t>the poor labor </a:t>
            </a:r>
            <a:r>
              <a:rPr lang="en-US" sz="2800" dirty="0" smtClean="0">
                <a:solidFill>
                  <a:srgbClr val="007BFF"/>
                </a:solidFill>
              </a:rPr>
              <a:t>markets</a:t>
            </a:r>
            <a:endParaRPr lang="en-US" sz="2800" dirty="0">
              <a:solidFill>
                <a:srgbClr val="007BFF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6" y="2481944"/>
            <a:ext cx="3991201" cy="29609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261256" y="5642207"/>
            <a:ext cx="6596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Source: Eurostat, UN and authors calculations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1256" y="170157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/>
              <a:t>EU11 countries are ageing rapidly, while youth inactivity rates are </a:t>
            </a:r>
            <a:r>
              <a:rPr lang="en-US" i="1" dirty="0" smtClean="0"/>
              <a:t>high….. </a:t>
            </a:r>
            <a:endParaRPr lang="en-US" i="1" dirty="0"/>
          </a:p>
        </p:txBody>
      </p:sp>
      <p:sp>
        <p:nvSpPr>
          <p:cNvPr id="13" name="Rectangle 12"/>
          <p:cNvSpPr/>
          <p:nvPr/>
        </p:nvSpPr>
        <p:spPr>
          <a:xfrm>
            <a:off x="4506684" y="1715088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…and often </a:t>
            </a:r>
            <a:r>
              <a:rPr lang="en-US" i="1" dirty="0"/>
              <a:t>associated with low skills</a:t>
            </a:r>
          </a:p>
        </p:txBody>
      </p:sp>
      <p:pic>
        <p:nvPicPr>
          <p:cNvPr id="15" name="Picture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71" y="2282596"/>
            <a:ext cx="4227514" cy="29609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2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3678" y="821266"/>
            <a:ext cx="4588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chemeClr val="accent2"/>
                </a:solidFill>
              </a:rPr>
              <a:t>MACROECONOMICS AND FISCAL MANAGEMENT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7942" y="4244415"/>
            <a:ext cx="4190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7BFF"/>
                </a:solidFill>
              </a:rPr>
              <a:t>For more information about the World Bank Group in Europe and Central Asia, please visit: </a:t>
            </a:r>
            <a:r>
              <a:rPr lang="en-US" sz="1200" u="sng" dirty="0">
                <a:solidFill>
                  <a:srgbClr val="007BFF"/>
                </a:solidFill>
                <a:hlinkClick r:id="rId3"/>
              </a:rPr>
              <a:t>www.worldbank.org</a:t>
            </a:r>
            <a:r>
              <a:rPr lang="en-US" sz="1200" u="sng" dirty="0">
                <a:solidFill>
                  <a:srgbClr val="007BFF"/>
                </a:solidFill>
              </a:rPr>
              <a:t>/eca</a:t>
            </a:r>
            <a:endParaRPr lang="en-US" sz="1200" dirty="0">
              <a:solidFill>
                <a:srgbClr val="007BFF"/>
              </a:solidFill>
            </a:endParaRPr>
          </a:p>
          <a:p>
            <a:r>
              <a:rPr lang="en-US" sz="1200" dirty="0">
                <a:solidFill>
                  <a:srgbClr val="007BFF"/>
                </a:solidFill>
              </a:rPr>
              <a:t>or on Facebook at: </a:t>
            </a:r>
            <a:r>
              <a:rPr lang="en-US" sz="1200" u="sng" dirty="0">
                <a:solidFill>
                  <a:srgbClr val="007BFF"/>
                </a:solidFill>
                <a:hlinkClick r:id="rId4"/>
              </a:rPr>
              <a:t>https://www.facebook.com/WorldBankEuropeCentralAsia</a:t>
            </a:r>
            <a:endParaRPr lang="en-US" sz="1200" dirty="0">
              <a:solidFill>
                <a:srgbClr val="007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12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BG Slide">
  <a:themeElements>
    <a:clrScheme name="Benutzerdefiniert 53">
      <a:dk1>
        <a:sysClr val="windowText" lastClr="000000"/>
      </a:dk1>
      <a:lt1>
        <a:sysClr val="window" lastClr="FFFFFF"/>
      </a:lt1>
      <a:dk2>
        <a:srgbClr val="002345"/>
      </a:dk2>
      <a:lt2>
        <a:srgbClr val="FFFFFF"/>
      </a:lt2>
      <a:accent1>
        <a:srgbClr val="002345"/>
      </a:accent1>
      <a:accent2>
        <a:srgbClr val="00ADE4"/>
      </a:accent2>
      <a:accent3>
        <a:srgbClr val="FF6600"/>
      </a:accent3>
      <a:accent4>
        <a:srgbClr val="31859C"/>
      </a:accent4>
      <a:accent5>
        <a:srgbClr val="660066"/>
      </a:accent5>
      <a:accent6>
        <a:srgbClr val="BEDA0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2553</TotalTime>
  <Words>244</Words>
  <Application>Microsoft Office PowerPoint</Application>
  <PresentationFormat>On-screen Show (4:3)</PresentationFormat>
  <Paragraphs>39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WBG Slide</vt:lpstr>
      <vt:lpstr>PowerPoint Presentation</vt:lpstr>
      <vt:lpstr>Sluggish recovery, with diversity across in Europe</vt:lpstr>
      <vt:lpstr>Access to credit will be critical for new investment, but foreign deleveraging continues</vt:lpstr>
      <vt:lpstr>As the pace of fiscal consolidation slows, the focus will be on the quality of spending</vt:lpstr>
      <vt:lpstr>While youth and low-skilled continue to be most scarred by the poor labor markets</vt:lpstr>
      <vt:lpstr>PowerPoint Presentation</vt:lpstr>
    </vt:vector>
  </TitlesOfParts>
  <Company>Rivia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*</dc:creator>
  <dc:description>Presentation Template;_x000d_
Version 001;_x000d_
2012-11-16;</dc:description>
  <cp:lastModifiedBy>Stella Ilieva</cp:lastModifiedBy>
  <cp:revision>466</cp:revision>
  <cp:lastPrinted>2014-07-09T09:39:32Z</cp:lastPrinted>
  <dcterms:created xsi:type="dcterms:W3CDTF">2012-11-07T14:44:50Z</dcterms:created>
  <dcterms:modified xsi:type="dcterms:W3CDTF">2014-12-03T10:56:04Z</dcterms:modified>
</cp:coreProperties>
</file>