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2" r:id="rId3"/>
    <p:sldId id="283" r:id="rId4"/>
    <p:sldId id="268" r:id="rId5"/>
    <p:sldId id="271" r:id="rId6"/>
    <p:sldId id="261" r:id="rId7"/>
    <p:sldId id="269" r:id="rId8"/>
    <p:sldId id="267" r:id="rId9"/>
    <p:sldId id="263" r:id="rId10"/>
    <p:sldId id="265" r:id="rId11"/>
    <p:sldId id="277" r:id="rId12"/>
    <p:sldId id="284" r:id="rId13"/>
    <p:sldId id="27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277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4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28684-D8BA-4CD7-97AE-81AD97D34876}" type="datetimeFigureOut">
              <a:rPr lang="it-IT" smtClean="0"/>
              <a:t>28/06/2017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F4688-43AF-442C-A50F-12F47D45BF8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7423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DC689-B345-4635-93E9-F27B797F1B5D}" type="datetimeFigureOut">
              <a:rPr lang="cs-CZ" smtClean="0"/>
              <a:t>28.06.2017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8F83A-5A3E-4F6A-A377-85C3AA53E0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8248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it-IT" smtClean="0">
              <a:latin typeface="Times New Roman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818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grada stranske slik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429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Ograda stranske slik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Ograda opomb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itchFamily="-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9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/>
          <a:srcRect t="8023" r="17892"/>
          <a:stretch/>
        </p:blipFill>
        <p:spPr>
          <a:xfrm>
            <a:off x="3929531" y="-203"/>
            <a:ext cx="5211226" cy="55518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331" y="2375576"/>
            <a:ext cx="5998240" cy="2387600"/>
          </a:xfrm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en-US" dirty="0" smtClean="0"/>
              <a:t>concept of “Territorial attractiveness” at SEE scale</a:t>
            </a:r>
            <a:r>
              <a:rPr lang="cs-CZ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7997847-6442-438A-858F-00C40C2D9371}" type="datetime1">
              <a:rPr lang="cs-CZ" smtClean="0"/>
              <a:pPr/>
              <a:t>28.06.2017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92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D8D05-23DD-4FE9-BEBA-77E4F8A36A02}" type="datetime1">
              <a:rPr lang="cs-CZ" smtClean="0"/>
              <a:t>28.06.2017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114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9CECC-F1DB-4BD3-B930-5498857FB9D3}" type="datetime1">
              <a:rPr lang="cs-CZ" smtClean="0"/>
              <a:t>28.06.2017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75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54B5-8F39-43A7-9A12-64504883B706}" type="datetime1">
              <a:rPr lang="cs-CZ" smtClean="0"/>
              <a:t>28.06.2017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99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681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77588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22543"/>
            <a:ext cx="3868340" cy="41671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681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77588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22543"/>
            <a:ext cx="3887391" cy="41671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E3E0-8243-4460-ACD2-EDD5ED55527D}" type="datetime1">
              <a:rPr lang="cs-CZ" smtClean="0"/>
              <a:t>28.06.2017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82821" y="0"/>
            <a:ext cx="6561179" cy="113499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3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B179-8FED-4EA7-A0D5-3BFD61AB62D3}" type="datetime1">
              <a:rPr lang="cs-CZ" smtClean="0"/>
              <a:t>28.06.2017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44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05EF-2586-4341-A453-9EF9C0CDE488}" type="datetime1">
              <a:rPr lang="cs-CZ" smtClean="0"/>
              <a:t>28.06.2017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013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55D-6B44-4FEB-ADFD-5392B727EB9B}" type="datetime1">
              <a:rPr lang="cs-CZ" smtClean="0"/>
              <a:t>28.06.2017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3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i="1">
                <a:latin typeface="Corbe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FB6D12F5-D175-429E-A62F-6D3E6026D6D7}" type="datetimeFigureOut">
              <a:rPr lang="en-GB"/>
              <a:pPr>
                <a:defRPr/>
              </a:pPr>
              <a:t>28/06/2017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i="1">
                <a:latin typeface="Corbe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i="1">
                <a:latin typeface="Corbe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DA4BC3BF-F3F4-440F-B926-496E8DFD30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79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2821" y="0"/>
            <a:ext cx="6561179" cy="1134995"/>
          </a:xfrm>
          <a:prstGeom prst="rect">
            <a:avLst/>
          </a:prstGeom>
        </p:spPr>
        <p:txBody>
          <a:bodyPr vert="horz" lIns="91440" tIns="45720" rIns="91440" bIns="0" rtlCol="0" anchor="b" anchorCtr="0">
            <a:normAutofit/>
          </a:bodyPr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6E355F-A6E4-46CC-9672-9D536E6F2964}" type="datetime1">
              <a:rPr lang="cs-CZ" smtClean="0"/>
              <a:t>28.06.2017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42821" y="179121"/>
            <a:ext cx="2340000" cy="840559"/>
          </a:xfrm>
          <a:prstGeom prst="rect">
            <a:avLst/>
          </a:prstGeom>
        </p:spPr>
      </p:pic>
      <p:grpSp>
        <p:nvGrpSpPr>
          <p:cNvPr id="10" name="Skupina 9"/>
          <p:cNvGrpSpPr/>
          <p:nvPr userDrawn="1"/>
        </p:nvGrpSpPr>
        <p:grpSpPr>
          <a:xfrm>
            <a:off x="1" y="6721476"/>
            <a:ext cx="9144000" cy="137277"/>
            <a:chOff x="0" y="1421296"/>
            <a:chExt cx="12187760" cy="149089"/>
          </a:xfrm>
        </p:grpSpPr>
        <p:sp>
          <p:nvSpPr>
            <p:cNvPr id="11" name="Obdélník 10"/>
            <p:cNvSpPr/>
            <p:nvPr userDrawn="1"/>
          </p:nvSpPr>
          <p:spPr>
            <a:xfrm>
              <a:off x="0" y="1421296"/>
              <a:ext cx="3049200" cy="149088"/>
            </a:xfrm>
            <a:prstGeom prst="rect">
              <a:avLst/>
            </a:prstGeom>
            <a:solidFill>
              <a:srgbClr val="ABD9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Obdélník 11"/>
            <p:cNvSpPr/>
            <p:nvPr userDrawn="1"/>
          </p:nvSpPr>
          <p:spPr>
            <a:xfrm>
              <a:off x="3049200" y="1421297"/>
              <a:ext cx="3049200" cy="149088"/>
            </a:xfrm>
            <a:prstGeom prst="rect">
              <a:avLst/>
            </a:prstGeom>
            <a:solidFill>
              <a:srgbClr val="277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Obdélník 12"/>
            <p:cNvSpPr/>
            <p:nvPr userDrawn="1"/>
          </p:nvSpPr>
          <p:spPr>
            <a:xfrm>
              <a:off x="6089360" y="1421297"/>
              <a:ext cx="3049200" cy="149088"/>
            </a:xfrm>
            <a:prstGeom prst="rect">
              <a:avLst/>
            </a:prstGeom>
            <a:solidFill>
              <a:srgbClr val="FBB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bdélník 13"/>
            <p:cNvSpPr/>
            <p:nvPr userDrawn="1"/>
          </p:nvSpPr>
          <p:spPr>
            <a:xfrm>
              <a:off x="9138560" y="1421296"/>
              <a:ext cx="3049200" cy="149088"/>
            </a:xfrm>
            <a:prstGeom prst="rect">
              <a:avLst/>
            </a:prstGeom>
            <a:solidFill>
              <a:srgbClr val="B3B3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6333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0" r:id="rId8"/>
    <p:sldLayoutId id="2147483671" r:id="rId9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rgbClr val="277588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77588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bg-BG" dirty="0" smtClean="0"/>
              <a:t>29.06.2017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1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0217" y="3556237"/>
            <a:ext cx="5398326" cy="2006373"/>
          </a:xfrm>
        </p:spPr>
        <p:txBody>
          <a:bodyPr>
            <a:noAutofit/>
          </a:bodyPr>
          <a:lstStyle/>
          <a:p>
            <a:r>
              <a:rPr lang="bg-BG" altLang="it-IT" sz="4200" b="1" dirty="0" smtClean="0"/>
              <a:t>Атрактивност (ПРИВЛЕКАТЕЛНОСТ) </a:t>
            </a:r>
            <a:br>
              <a:rPr lang="bg-BG" altLang="it-IT" sz="4200" b="1" dirty="0" smtClean="0"/>
            </a:br>
            <a:r>
              <a:rPr lang="bg-BG" altLang="it-IT" sz="4200" b="1" dirty="0" smtClean="0"/>
              <a:t>на територията</a:t>
            </a:r>
            <a:endParaRPr lang="cs-CZ" sz="4200" dirty="0"/>
          </a:p>
        </p:txBody>
      </p:sp>
    </p:spTree>
    <p:extLst>
      <p:ext uri="{BB962C8B-B14F-4D97-AF65-F5344CB8AC3E}">
        <p14:creationId xmlns:p14="http://schemas.microsoft.com/office/powerpoint/2010/main" val="243125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4818405" y="1235923"/>
            <a:ext cx="3944594" cy="1311334"/>
          </a:xfrm>
          <a:prstGeom prst="roundRect">
            <a:avLst>
              <a:gd name="adj" fmla="val 1448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ОБЩА РАМКА ЗА АНАЛИЗ НА </a:t>
            </a: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АТРАКТИВНОСТТА НА ТЕРИТОРИЯТА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(СТРАНИТЕ ОКОЛО РЕКА ДУНАВ)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6600" y="1664576"/>
            <a:ext cx="18721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 на проекта    </a:t>
            </a:r>
            <a:endParaRPr lang="bg-BG" dirty="0">
              <a:latin typeface="Arial Narrow" panose="020B0606020202030204" pitchFamily="34" charset="0"/>
            </a:endParaRPr>
          </a:p>
        </p:txBody>
      </p:sp>
      <p:sp>
        <p:nvSpPr>
          <p:cNvPr id="25" name="Freccia a sinistra 10"/>
          <p:cNvSpPr/>
          <p:nvPr/>
        </p:nvSpPr>
        <p:spPr>
          <a:xfrm flipH="1">
            <a:off x="3476719" y="1355330"/>
            <a:ext cx="553739" cy="1056574"/>
          </a:xfrm>
          <a:prstGeom prst="lef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arrotondato 12"/>
          <p:cNvSpPr/>
          <p:nvPr/>
        </p:nvSpPr>
        <p:spPr>
          <a:xfrm>
            <a:off x="4818405" y="4627418"/>
            <a:ext cx="3944594" cy="1307279"/>
          </a:xfrm>
          <a:prstGeom prst="roundRect">
            <a:avLst>
              <a:gd name="adj" fmla="val 1448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ДУСКУСИЯ С ПРЕДСТАВИТЕЛИ НА ЗАИНТЕРЕСОВАНИТЕ АУДИТОРИИ НА ТЕМА АТРАКТИВНОСТ НА ТЕРИТОРИЯТА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16600" y="5139983"/>
            <a:ext cx="20790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на семинара    </a:t>
            </a:r>
            <a:endParaRPr lang="bg-BG" dirty="0">
              <a:latin typeface="Arial Narrow" panose="020B0606020202030204" pitchFamily="34" charset="0"/>
            </a:endParaRPr>
          </a:p>
        </p:txBody>
      </p:sp>
      <p:sp>
        <p:nvSpPr>
          <p:cNvPr id="29" name="Freccia a sinistra 10"/>
          <p:cNvSpPr/>
          <p:nvPr/>
        </p:nvSpPr>
        <p:spPr>
          <a:xfrm flipH="1">
            <a:off x="3476719" y="4830737"/>
            <a:ext cx="553739" cy="1056574"/>
          </a:xfrm>
          <a:prstGeom prst="lef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Rettangolo arrotondato 12"/>
          <p:cNvSpPr/>
          <p:nvPr/>
        </p:nvSpPr>
        <p:spPr>
          <a:xfrm>
            <a:off x="4818407" y="2913923"/>
            <a:ext cx="3944594" cy="1223367"/>
          </a:xfrm>
          <a:prstGeom prst="roundRect">
            <a:avLst>
              <a:gd name="adj" fmla="val 1448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НАБЕЛЯЗВАНЕ НА ВЪЗМОЖНИ ДОПЪЛНИТЕЛНИ ИНДИКАТОРИ ЗА АТРАКТИВНОСТ НА ТЕРИТОРИЯТА</a:t>
            </a:r>
            <a:endParaRPr lang="en-GB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16601" y="3342576"/>
            <a:ext cx="18721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b="1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 на семинара    </a:t>
            </a:r>
            <a:endParaRPr lang="bg-BG" dirty="0">
              <a:latin typeface="Arial Narrow" panose="020B0606020202030204" pitchFamily="34" charset="0"/>
            </a:endParaRPr>
          </a:p>
        </p:txBody>
      </p:sp>
      <p:sp>
        <p:nvSpPr>
          <p:cNvPr id="32" name="Freccia a sinistra 10"/>
          <p:cNvSpPr/>
          <p:nvPr/>
        </p:nvSpPr>
        <p:spPr>
          <a:xfrm flipH="1">
            <a:off x="3476720" y="3033330"/>
            <a:ext cx="553739" cy="1056574"/>
          </a:xfrm>
          <a:prstGeom prst="lef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55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9CECC-F1DB-4BD3-B930-5498857FB9D3}" type="datetime1">
              <a:rPr lang="cs-CZ" smtClean="0"/>
              <a:t>28.06.2017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3</a:t>
            </a:fld>
            <a:endParaRPr lang="cs-CZ"/>
          </a:p>
        </p:txBody>
      </p:sp>
      <p:sp>
        <p:nvSpPr>
          <p:cNvPr id="21" name="Rectangle 20"/>
          <p:cNvSpPr/>
          <p:nvPr/>
        </p:nvSpPr>
        <p:spPr>
          <a:xfrm>
            <a:off x="628649" y="1920895"/>
            <a:ext cx="8112579" cy="2390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Bef>
                <a:spcPts val="1000"/>
              </a:spcBef>
              <a:spcAft>
                <a:spcPts val="600"/>
              </a:spcAft>
              <a:buClr>
                <a:srgbClr val="277588"/>
              </a:buClr>
              <a:buFont typeface="Arial" panose="020B0604020202020204" pitchFamily="34" charset="0"/>
              <a:buChar char="•"/>
            </a:pPr>
            <a:r>
              <a:rPr lang="bg-BG" dirty="0">
                <a:latin typeface="Arial Narrow" panose="020B0606020202030204" pitchFamily="34" charset="0"/>
              </a:rPr>
              <a:t>Взаимодействието на сложен набор от фактори, основани на </a:t>
            </a:r>
            <a:r>
              <a:rPr lang="bg-BG" b="1" dirty="0">
                <a:latin typeface="Arial Narrow" panose="020B0606020202030204" pitchFamily="34" charset="0"/>
              </a:rPr>
              <a:t>присъствието /или отсъствието/ на различни териториални активи с привличането на различни „целеви аудитории“ (ресурси</a:t>
            </a:r>
            <a:r>
              <a:rPr lang="bg-BG" b="1" dirty="0" smtClean="0">
                <a:latin typeface="Arial Narrow" panose="020B0606020202030204" pitchFamily="34" charset="0"/>
              </a:rPr>
              <a:t>)</a:t>
            </a:r>
          </a:p>
          <a:p>
            <a:pPr marL="228600" indent="-228600">
              <a:spcBef>
                <a:spcPts val="1000"/>
              </a:spcBef>
              <a:spcAft>
                <a:spcPts val="600"/>
              </a:spcAft>
              <a:buClr>
                <a:srgbClr val="277588"/>
              </a:buClr>
              <a:buFont typeface="Arial" panose="020B0604020202020204" pitchFamily="34" charset="0"/>
              <a:buChar char="•"/>
            </a:pPr>
            <a:endParaRPr lang="bg-BG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277588"/>
              </a:buClr>
              <a:buFont typeface="Arial" panose="020B0604020202020204" pitchFamily="34" charset="0"/>
              <a:buChar char="•"/>
            </a:pPr>
            <a:r>
              <a:rPr lang="bg-BG" dirty="0">
                <a:latin typeface="Arial Narrow" panose="020B0606020202030204" pitchFamily="34" charset="0"/>
              </a:rPr>
              <a:t>Постигането на „атрактивност на територията" означава намиране на правилен баланс в развитието на териториалните активи в зависимост от групите (ресурсите), които са обект на различните стратегии за привличане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42557" y="303331"/>
            <a:ext cx="6003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cap="all" dirty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rPr>
              <a:t>“</a:t>
            </a:r>
            <a:r>
              <a:rPr lang="bg-BG" sz="2800" cap="all" dirty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rPr>
              <a:t>атрактивност (ПРИВЛЕКАТЕЛНОСТ)</a:t>
            </a:r>
            <a:br>
              <a:rPr lang="bg-BG" sz="2800" cap="all" dirty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rPr>
            </a:br>
            <a:r>
              <a:rPr lang="bg-BG" sz="2800" cap="all" dirty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rPr>
              <a:t>на територията</a:t>
            </a:r>
            <a:r>
              <a:rPr lang="en-US" sz="2800" cap="all" dirty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rPr>
              <a:t>”</a:t>
            </a:r>
            <a:r>
              <a:rPr lang="bg-BG" sz="2800" cap="all" dirty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rPr>
              <a:t>   -  определение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76735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6945" y="13855"/>
            <a:ext cx="6258041" cy="11211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 smtClean="0"/>
              <a:t>“</a:t>
            </a:r>
            <a:r>
              <a:rPr lang="bg-BG" sz="2800" dirty="0" smtClean="0"/>
              <a:t>атрактивност (ПРИВЛЕКАТЕЛНОСТ)</a:t>
            </a:r>
            <a:br>
              <a:rPr lang="bg-BG" sz="2800" dirty="0" smtClean="0"/>
            </a:br>
            <a:r>
              <a:rPr lang="bg-BG" sz="2800" dirty="0" smtClean="0"/>
              <a:t>на територията</a:t>
            </a:r>
            <a:r>
              <a:rPr lang="en-US" sz="2800" dirty="0" smtClean="0"/>
              <a:t>”</a:t>
            </a:r>
            <a:r>
              <a:rPr lang="bg-BG" sz="2800" dirty="0" smtClean="0"/>
              <a:t>   -  определение</a:t>
            </a:r>
            <a:endParaRPr lang="en-US" sz="280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bg-BG" dirty="0" smtClean="0"/>
              <a:t>29.06.2017</a:t>
            </a:r>
            <a:endParaRPr lang="cs-CZ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4</a:t>
            </a:fld>
            <a:endParaRPr lang="cs-CZ"/>
          </a:p>
        </p:txBody>
      </p:sp>
      <p:grpSp>
        <p:nvGrpSpPr>
          <p:cNvPr id="7" name="Gruppo 6"/>
          <p:cNvGrpSpPr>
            <a:grpSpLocks noChangeAspect="1"/>
          </p:cNvGrpSpPr>
          <p:nvPr/>
        </p:nvGrpSpPr>
        <p:grpSpPr>
          <a:xfrm>
            <a:off x="257384" y="1925249"/>
            <a:ext cx="8577602" cy="3821385"/>
            <a:chOff x="-800195" y="2401037"/>
            <a:chExt cx="10443455" cy="2344963"/>
          </a:xfrm>
        </p:grpSpPr>
        <p:grpSp>
          <p:nvGrpSpPr>
            <p:cNvPr id="9" name="Gruppo 63"/>
            <p:cNvGrpSpPr>
              <a:grpSpLocks/>
            </p:cNvGrpSpPr>
            <p:nvPr/>
          </p:nvGrpSpPr>
          <p:grpSpPr bwMode="auto">
            <a:xfrm rot="5400000">
              <a:off x="6968591" y="1276103"/>
              <a:ext cx="1523677" cy="3825660"/>
              <a:chOff x="1784189" y="1572162"/>
              <a:chExt cx="404399" cy="382497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Rettangolo arrotondato 64"/>
              <p:cNvSpPr>
                <a:spLocks noChangeArrowheads="1"/>
              </p:cNvSpPr>
              <p:nvPr/>
            </p:nvSpPr>
            <p:spPr bwMode="auto">
              <a:xfrm rot="16200000">
                <a:off x="94526" y="3303070"/>
                <a:ext cx="3783726" cy="404399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altLang="it-IT" sz="1600" b="1">
                  <a:latin typeface="Arial" charset="0"/>
                </a:endParaRPr>
              </a:p>
            </p:txBody>
          </p:sp>
          <p:sp>
            <p:nvSpPr>
              <p:cNvPr id="21" name="CasellaDiTesto 65"/>
              <p:cNvSpPr txBox="1">
                <a:spLocks noChangeArrowheads="1"/>
              </p:cNvSpPr>
              <p:nvPr/>
            </p:nvSpPr>
            <p:spPr bwMode="auto">
              <a:xfrm rot="16200000">
                <a:off x="255871" y="3124682"/>
                <a:ext cx="3373217" cy="268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bg-BG" altLang="it-IT" sz="1600" b="1" cap="all" dirty="0" smtClean="0">
                    <a:latin typeface="Arial Narrow" panose="020B0606020202030204" pitchFamily="34" charset="0"/>
                  </a:rPr>
                  <a:t>„целеви аудитории“ (ресурси)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altLang="it-IT" sz="1600" b="1" dirty="0" smtClean="0">
                    <a:latin typeface="Arial Narrow" panose="020B0606020202030204" pitchFamily="34" charset="0"/>
                  </a:rPr>
                  <a:t>Инвестиции</a:t>
                </a:r>
                <a:endParaRPr lang="ru-RU" altLang="it-IT" sz="1600" b="1" dirty="0">
                  <a:latin typeface="Arial Narrow" panose="020B060602020203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altLang="it-IT" sz="1600" b="1" dirty="0">
                    <a:latin typeface="Arial Narrow" panose="020B0606020202030204" pitchFamily="34" charset="0"/>
                  </a:rPr>
                  <a:t>Умения и знания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altLang="it-IT" sz="1600" b="1" dirty="0">
                    <a:latin typeface="Arial Narrow" panose="020B0606020202030204" pitchFamily="34" charset="0"/>
                  </a:rPr>
                  <a:t>Жители / Мигранти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altLang="it-IT" sz="1600" b="1" dirty="0">
                    <a:latin typeface="Arial Narrow" panose="020B0606020202030204" pitchFamily="34" charset="0"/>
                  </a:rPr>
                  <a:t>Туристи / Посетители</a:t>
                </a:r>
              </a:p>
            </p:txBody>
          </p:sp>
        </p:grpSp>
        <p:grpSp>
          <p:nvGrpSpPr>
            <p:cNvPr id="10" name="Gruppo 60"/>
            <p:cNvGrpSpPr>
              <a:grpSpLocks/>
            </p:cNvGrpSpPr>
            <p:nvPr/>
          </p:nvGrpSpPr>
          <p:grpSpPr bwMode="auto">
            <a:xfrm rot="5400000">
              <a:off x="446991" y="1153851"/>
              <a:ext cx="1549742" cy="4044113"/>
              <a:chOff x="1771215" y="2548790"/>
              <a:chExt cx="443014" cy="4192660"/>
            </a:xfrm>
            <a:solidFill>
              <a:srgbClr val="FF9933"/>
            </a:solidFill>
          </p:grpSpPr>
          <p:sp>
            <p:nvSpPr>
              <p:cNvPr id="18" name="Rettangolo arrotondato 61"/>
              <p:cNvSpPr>
                <a:spLocks noChangeArrowheads="1"/>
              </p:cNvSpPr>
              <p:nvPr/>
            </p:nvSpPr>
            <p:spPr bwMode="auto">
              <a:xfrm rot="16200000">
                <a:off x="-98274" y="4428948"/>
                <a:ext cx="4181991" cy="443014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altLang="it-IT" sz="3200" b="1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19" name="CasellaDiTesto 62"/>
              <p:cNvSpPr txBox="1">
                <a:spLocks noChangeArrowheads="1"/>
              </p:cNvSpPr>
              <p:nvPr/>
            </p:nvSpPr>
            <p:spPr bwMode="auto">
              <a:xfrm rot="16200000">
                <a:off x="-108876" y="4457720"/>
                <a:ext cx="4149895" cy="33203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bg-BG" altLang="it-IT" sz="1600" b="1" dirty="0">
                    <a:latin typeface="Arial Narrow" panose="020B0606020202030204" pitchFamily="34" charset="0"/>
                  </a:rPr>
                  <a:t>ТЕРИТОРИАЛНИ </a:t>
                </a:r>
                <a:r>
                  <a:rPr lang="bg-BG" altLang="it-IT" sz="1600" b="1" dirty="0" smtClean="0">
                    <a:latin typeface="Arial Narrow" panose="020B0606020202030204" pitchFamily="34" charset="0"/>
                  </a:rPr>
                  <a:t>АКТИВИ (капитал)</a:t>
                </a:r>
              </a:p>
              <a:p>
                <a:pPr marL="446088" indent="-171450">
                  <a:buFont typeface="Arial" panose="020B0604020202020204" pitchFamily="34" charset="0"/>
                  <a:buChar char="•"/>
                </a:pPr>
                <a:r>
                  <a:rPr lang="bg-BG" sz="1600" b="1" dirty="0" smtClean="0">
                    <a:latin typeface="Arial Narrow" panose="020B0606020202030204" pitchFamily="34" charset="0"/>
                  </a:rPr>
                  <a:t>Природна и околна </a:t>
                </a:r>
                <a:r>
                  <a:rPr lang="bg-BG" sz="1600" b="1" dirty="0">
                    <a:latin typeface="Arial Narrow" panose="020B0606020202030204" pitchFamily="34" charset="0"/>
                  </a:rPr>
                  <a:t>среда</a:t>
                </a:r>
              </a:p>
              <a:p>
                <a:pPr marL="446088" indent="-171450">
                  <a:buFont typeface="Arial" panose="020B0604020202020204" pitchFamily="34" charset="0"/>
                  <a:buChar char="•"/>
                </a:pPr>
                <a:r>
                  <a:rPr lang="bg-BG" sz="1600" b="1" dirty="0" err="1" smtClean="0">
                    <a:latin typeface="Arial Narrow" panose="020B0606020202030204" pitchFamily="34" charset="0"/>
                  </a:rPr>
                  <a:t>Антропични</a:t>
                </a:r>
                <a:r>
                  <a:rPr lang="bg-BG" sz="1600" b="1" dirty="0" smtClean="0">
                    <a:latin typeface="Arial Narrow" panose="020B0606020202030204" pitchFamily="34" charset="0"/>
                  </a:rPr>
                  <a:t> (исторически натрупвания, инфраструктура ...)</a:t>
                </a:r>
                <a:endParaRPr lang="bg-BG" sz="1600" b="1" dirty="0">
                  <a:latin typeface="Arial Narrow" panose="020B0606020202030204" pitchFamily="34" charset="0"/>
                </a:endParaRPr>
              </a:p>
              <a:p>
                <a:pPr marL="446088" indent="-171450">
                  <a:buFont typeface="Arial" panose="020B0604020202020204" pitchFamily="34" charset="0"/>
                  <a:buChar char="•"/>
                </a:pPr>
                <a:r>
                  <a:rPr lang="bg-BG" sz="1600" b="1" dirty="0" smtClean="0">
                    <a:latin typeface="Arial Narrow" panose="020B0606020202030204" pitchFamily="34" charset="0"/>
                  </a:rPr>
                  <a:t>Социално-културни</a:t>
                </a:r>
                <a:endParaRPr lang="bg-BG" sz="1600" b="1" dirty="0">
                  <a:latin typeface="Arial Narrow" panose="020B0606020202030204" pitchFamily="34" charset="0"/>
                </a:endParaRPr>
              </a:p>
              <a:p>
                <a:pPr marL="446088" indent="-171450">
                  <a:buFont typeface="Arial" panose="020B0604020202020204" pitchFamily="34" charset="0"/>
                  <a:buChar char="•"/>
                </a:pPr>
                <a:r>
                  <a:rPr lang="bg-BG" sz="1600" b="1" dirty="0" smtClean="0">
                    <a:latin typeface="Arial Narrow" panose="020B0606020202030204" pitchFamily="34" charset="0"/>
                  </a:rPr>
                  <a:t>Икономически</a:t>
                </a:r>
                <a:endParaRPr lang="bg-BG" sz="1600" b="1" dirty="0">
                  <a:latin typeface="Arial Narrow" panose="020B0606020202030204" pitchFamily="34" charset="0"/>
                </a:endParaRPr>
              </a:p>
              <a:p>
                <a:pPr marL="446088" indent="-171450">
                  <a:buFont typeface="Arial" panose="020B0604020202020204" pitchFamily="34" charset="0"/>
                  <a:buChar char="•"/>
                </a:pPr>
                <a:r>
                  <a:rPr lang="bg-BG" sz="1600" b="1" dirty="0" smtClean="0">
                    <a:latin typeface="Arial Narrow" panose="020B0606020202030204" pitchFamily="34" charset="0"/>
                  </a:rPr>
                  <a:t>Институционални</a:t>
                </a:r>
                <a:endParaRPr lang="it-IT" altLang="it-IT" sz="1600" b="1" dirty="0" smtClean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1" name="Freccia a sinistra 10"/>
            <p:cNvSpPr/>
            <p:nvPr/>
          </p:nvSpPr>
          <p:spPr>
            <a:xfrm flipH="1">
              <a:off x="5279769" y="2768234"/>
              <a:ext cx="674192" cy="860263"/>
            </a:xfrm>
            <a:prstGeom prst="lef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2" name="Freccia a sinistra 11"/>
            <p:cNvSpPr/>
            <p:nvPr/>
          </p:nvSpPr>
          <p:spPr>
            <a:xfrm>
              <a:off x="3167158" y="2779537"/>
              <a:ext cx="720080" cy="860263"/>
            </a:xfrm>
            <a:prstGeom prst="left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3" name="Rettangolo arrotondato 12"/>
            <p:cNvSpPr/>
            <p:nvPr/>
          </p:nvSpPr>
          <p:spPr bwMode="auto">
            <a:xfrm>
              <a:off x="3506376" y="2948711"/>
              <a:ext cx="2131250" cy="499308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0" tIns="0" rIns="0" bIns="0"/>
            <a:lstStyle/>
            <a:p>
              <a:pPr algn="ctr">
                <a:buFont typeface="Times New Roman" pitchFamily="-1" charset="0"/>
                <a:buNone/>
                <a:defRPr/>
              </a:pPr>
              <a:endParaRPr lang="bg-BG" sz="1400" b="1" dirty="0" smtClean="0">
                <a:solidFill>
                  <a:schemeClr val="bg1"/>
                </a:solidFill>
                <a:latin typeface="Arial Narrow" panose="020B0606020202030204" pitchFamily="34" charset="0"/>
              </a:endParaRPr>
            </a:p>
            <a:p>
              <a:pPr algn="ctr">
                <a:buFont typeface="Times New Roman" pitchFamily="-1" charset="0"/>
                <a:buNone/>
                <a:defRPr/>
              </a:pPr>
              <a:r>
                <a:rPr lang="bg-BG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Концепция за</a:t>
              </a:r>
            </a:p>
            <a:p>
              <a:pPr algn="ctr">
                <a:buFont typeface="Times New Roman" pitchFamily="-1" charset="0"/>
                <a:buNone/>
                <a:defRPr/>
              </a:pPr>
              <a:r>
                <a:rPr lang="bg-BG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 атрактивност</a:t>
              </a:r>
              <a:endParaRPr lang="it-IT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14" name="Gruppo 13"/>
            <p:cNvGrpSpPr/>
            <p:nvPr/>
          </p:nvGrpSpPr>
          <p:grpSpPr>
            <a:xfrm>
              <a:off x="1611962" y="3756963"/>
              <a:ext cx="5867208" cy="989037"/>
              <a:chOff x="1611962" y="2748852"/>
              <a:chExt cx="5867208" cy="989037"/>
            </a:xfrm>
          </p:grpSpPr>
          <p:sp>
            <p:nvSpPr>
              <p:cNvPr id="15" name="CasellaDiTesto 80"/>
              <p:cNvSpPr txBox="1">
                <a:spLocks noChangeArrowheads="1"/>
              </p:cNvSpPr>
              <p:nvPr/>
            </p:nvSpPr>
            <p:spPr bwMode="auto">
              <a:xfrm>
                <a:off x="2275432" y="3237397"/>
                <a:ext cx="4544670" cy="500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bg-BG" altLang="it-IT" b="1" dirty="0">
                    <a:solidFill>
                      <a:srgbClr val="C00000"/>
                    </a:solidFill>
                  </a:rPr>
                  <a:t>Визия / </a:t>
                </a:r>
                <a:r>
                  <a:rPr lang="bg-BG" altLang="it-IT" b="1" dirty="0" smtClean="0">
                    <a:solidFill>
                      <a:srgbClr val="C00000"/>
                    </a:solidFill>
                  </a:rPr>
                  <a:t>Стратегии </a:t>
                </a:r>
                <a:r>
                  <a:rPr lang="bg-BG" altLang="it-IT" b="1" dirty="0">
                    <a:solidFill>
                      <a:srgbClr val="C00000"/>
                    </a:solidFill>
                  </a:rPr>
                  <a:t>/ </a:t>
                </a:r>
                <a:r>
                  <a:rPr lang="bg-BG" altLang="it-IT" b="1" dirty="0" smtClean="0">
                    <a:solidFill>
                      <a:srgbClr val="C00000"/>
                    </a:solidFill>
                  </a:rPr>
                  <a:t>Политики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it-IT" altLang="it-IT" sz="1200" b="1" dirty="0" smtClean="0">
                    <a:solidFill>
                      <a:srgbClr val="C00000"/>
                    </a:solidFill>
                  </a:rPr>
                  <a:t>- </a:t>
                </a:r>
                <a:r>
                  <a:rPr lang="bg-BG" altLang="it-IT" sz="1200" b="1" dirty="0">
                    <a:solidFill>
                      <a:srgbClr val="C00000"/>
                    </a:solidFill>
                  </a:rPr>
                  <a:t>Насърчаване / Подкрепа / </a:t>
                </a:r>
                <a:r>
                  <a:rPr lang="bg-BG" altLang="it-IT" sz="1200" b="1" dirty="0" smtClean="0">
                    <a:solidFill>
                      <a:srgbClr val="C00000"/>
                    </a:solidFill>
                  </a:rPr>
                  <a:t>Образование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it-IT" altLang="it-IT" sz="1200" b="1" dirty="0" smtClean="0">
                    <a:solidFill>
                      <a:srgbClr val="C00000"/>
                    </a:solidFill>
                  </a:rPr>
                  <a:t>- </a:t>
                </a:r>
                <a:r>
                  <a:rPr lang="bg-BG" altLang="it-IT" sz="1200" b="1" dirty="0">
                    <a:solidFill>
                      <a:srgbClr val="C00000"/>
                    </a:solidFill>
                  </a:rPr>
                  <a:t>Подкрепа за промяна </a:t>
                </a:r>
                <a:r>
                  <a:rPr lang="bg-BG" altLang="it-IT" sz="1200" b="1" dirty="0" smtClean="0">
                    <a:solidFill>
                      <a:srgbClr val="C00000"/>
                    </a:solidFill>
                  </a:rPr>
                  <a:t>или за нови възможности</a:t>
                </a:r>
                <a:endParaRPr lang="en-GB" altLang="it-IT" sz="1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Freccia curva 15"/>
              <p:cNvSpPr/>
              <p:nvPr/>
            </p:nvSpPr>
            <p:spPr>
              <a:xfrm rot="14750088">
                <a:off x="1457155" y="2903659"/>
                <a:ext cx="844979" cy="535365"/>
              </a:xfrm>
              <a:prstGeom prst="bent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ccia curva 16"/>
              <p:cNvSpPr/>
              <p:nvPr/>
            </p:nvSpPr>
            <p:spPr>
              <a:xfrm rot="17987153" flipV="1">
                <a:off x="6811313" y="2959248"/>
                <a:ext cx="844979" cy="490735"/>
              </a:xfrm>
              <a:prstGeom prst="bent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b="1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142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82821" y="0"/>
            <a:ext cx="6103979" cy="11349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2800" dirty="0"/>
              <a:t>Две взаимнодопълващи се </a:t>
            </a:r>
            <a:r>
              <a:rPr lang="bg-BG" sz="2800" dirty="0" smtClean="0"/>
              <a:t>измерения на атрактивността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9862" y="1428839"/>
            <a:ext cx="7886700" cy="4562587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bg-BG" sz="3200" dirty="0" smtClean="0">
                <a:latin typeface="Arial Narrow" panose="020B0606020202030204" pitchFamily="34" charset="0"/>
              </a:rPr>
              <a:t>Изграждането на “атрактивен регион” има две допълващи се измерения:</a:t>
            </a:r>
          </a:p>
          <a:p>
            <a:pPr lvl="0"/>
            <a:r>
              <a:rPr lang="bg-BG" sz="3200" b="1" dirty="0" smtClean="0">
                <a:latin typeface="Arial Narrow" panose="020B0606020202030204" pitchFamily="34" charset="0"/>
              </a:rPr>
              <a:t>измерение „вътрешна среда“ 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bg-BG" sz="2900" dirty="0">
                <a:latin typeface="Arial Narrow" panose="020B0606020202030204" pitchFamily="34" charset="0"/>
              </a:rPr>
              <a:t>И</a:t>
            </a:r>
            <a:r>
              <a:rPr lang="bg-BG" sz="2900" dirty="0" smtClean="0">
                <a:latin typeface="Arial Narrow" panose="020B0606020202030204" pitchFamily="34" charset="0"/>
              </a:rPr>
              <a:t>зграждане на качествени селища и екосистеми, способни да регенерират социалното сближаване, да възпроизвеждат знания, да създават достойни работни места и да извличат стойност от предприемачеството. Всичко това е ключово за запазване на дадената територия на вече живеещите „на място“ граждани, квалифицирана работна сила, предприятия и т.н.;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bg-BG" sz="2900" dirty="0" smtClean="0">
              <a:latin typeface="Arial Narrow" panose="020B0606020202030204" pitchFamily="34" charset="0"/>
            </a:endParaRPr>
          </a:p>
          <a:p>
            <a:r>
              <a:rPr lang="bg-BG" sz="3200" b="1" dirty="0" smtClean="0">
                <a:latin typeface="Arial Narrow" panose="020B0606020202030204" pitchFamily="34" charset="0"/>
              </a:rPr>
              <a:t>измерение „външна среда“ 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bg-BG" sz="2900" dirty="0" smtClean="0">
                <a:latin typeface="Arial Narrow" panose="020B0606020202030204" pitchFamily="34" charset="0"/>
              </a:rPr>
              <a:t>Признание „отвън“ (например - международно) на териториалните качества, които са свързани с капацитета за привличане и задържане на инвестиции; за привличане на посетители(туристи) с различни цели (култура, природа, бизнес и др.) и гарантиране на тяхната “лоялност” (готовността им да се завръщат обратно към </a:t>
            </a:r>
            <a:r>
              <a:rPr lang="bg-BG" sz="2900" dirty="0">
                <a:latin typeface="Arial Narrow" panose="020B0606020202030204" pitchFamily="34" charset="0"/>
              </a:rPr>
              <a:t>територията); за </a:t>
            </a:r>
            <a:r>
              <a:rPr lang="bg-BG" sz="2900" dirty="0" smtClean="0">
                <a:latin typeface="Arial Narrow" panose="020B0606020202030204" pitchFamily="34" charset="0"/>
              </a:rPr>
              <a:t>привличане, задържане и развитие на хора с таланти </a:t>
            </a:r>
            <a:r>
              <a:rPr lang="bg-BG" sz="2900" dirty="0">
                <a:latin typeface="Arial Narrow" panose="020B0606020202030204" pitchFamily="34" charset="0"/>
              </a:rPr>
              <a:t>и </a:t>
            </a:r>
            <a:r>
              <a:rPr lang="bg-BG" sz="2900" dirty="0" smtClean="0">
                <a:latin typeface="Arial Narrow" panose="020B0606020202030204" pitchFamily="34" charset="0"/>
              </a:rPr>
              <a:t>знания.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D8D05-23DD-4FE9-BEBA-77E4F8A36A02}" type="datetime1">
              <a:rPr lang="cs-CZ" smtClean="0"/>
              <a:t>28.06.2017</a:t>
            </a:fld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57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779489" y="2123089"/>
            <a:ext cx="7915475" cy="435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9pPr>
          </a:lstStyle>
          <a:p>
            <a:pPr marL="457200" lvl="0" indent="-468000">
              <a:spcAft>
                <a:spcPts val="600"/>
              </a:spcAft>
              <a:buFont typeface="+mj-lt"/>
              <a:buAutoNum type="arabicPeriod"/>
            </a:pPr>
            <a:r>
              <a:rPr lang="bg-BG" sz="2000" u="sng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Качество </a:t>
            </a:r>
            <a:r>
              <a:rPr lang="bg-BG" sz="2000" u="sng" dirty="0">
                <a:solidFill>
                  <a:schemeClr val="tx1"/>
                </a:solidFill>
                <a:latin typeface="Arial Narrow" panose="020B0606020202030204" pitchFamily="34" charset="0"/>
              </a:rPr>
              <a:t>на населените местата</a:t>
            </a:r>
            <a:r>
              <a:rPr lang="bg-BG" sz="2000" u="sng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връзките между градовете и селските райони, 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култура, обществени услуги, 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управление и т.н.</a:t>
            </a:r>
            <a:endParaRPr lang="bg-BG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457200" lvl="0" indent="-468000">
              <a:spcAft>
                <a:spcPts val="600"/>
              </a:spcAft>
              <a:buFont typeface="+mj-lt"/>
              <a:buAutoNum type="arabicPeriod"/>
            </a:pPr>
            <a:r>
              <a:rPr lang="bg-BG" sz="2000" u="sng" dirty="0">
                <a:solidFill>
                  <a:schemeClr val="tx1"/>
                </a:solidFill>
                <a:latin typeface="Arial Narrow" panose="020B0606020202030204" pitchFamily="34" charset="0"/>
              </a:rPr>
              <a:t>Разнообразието и териториалният мащаб на населените места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като 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ключов фактор за привличане на различни целеви аудитории</a:t>
            </a:r>
          </a:p>
          <a:p>
            <a:pPr marL="457200" lvl="0" indent="-468000">
              <a:spcAft>
                <a:spcPts val="600"/>
              </a:spcAft>
              <a:buFont typeface="+mj-lt"/>
              <a:buAutoNum type="arabicPeriod"/>
            </a:pPr>
            <a:r>
              <a:rPr lang="bg-BG" sz="2000" u="sng" dirty="0">
                <a:solidFill>
                  <a:schemeClr val="tx1"/>
                </a:solidFill>
                <a:latin typeface="Arial Narrow" panose="020B0606020202030204" pitchFamily="34" charset="0"/>
              </a:rPr>
              <a:t>Различни двигатели на "атрактивността":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анализ и разбиране на това 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"кой от какво се привлича“</a:t>
            </a:r>
          </a:p>
          <a:p>
            <a:pPr marL="457200" lvl="0" indent="-468000">
              <a:spcAft>
                <a:spcPts val="600"/>
              </a:spcAft>
              <a:buFont typeface="+mj-lt"/>
              <a:buAutoNum type="arabicPeriod"/>
            </a:pPr>
            <a:r>
              <a:rPr lang="bg-BG" sz="2000" u="sng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Разнообразието от нужди и очаквания на целевите аудитории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обуславя 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необходимостта от диверсификация на политиките 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за </a:t>
            </a:r>
            <a:r>
              <a:rPr lang="bg-BG" sz="20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постигане на "привлекателност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"</a:t>
            </a:r>
          </a:p>
          <a:p>
            <a:pPr marL="457200" indent="-468000">
              <a:spcAft>
                <a:spcPts val="600"/>
              </a:spcAft>
              <a:buFont typeface="+mj-lt"/>
              <a:buAutoNum type="arabicPeriod"/>
            </a:pPr>
            <a:r>
              <a:rPr lang="bg-BG" sz="2000" u="sng" dirty="0">
                <a:solidFill>
                  <a:schemeClr val="tx1"/>
                </a:solidFill>
                <a:latin typeface="Arial Narrow" panose="020B0606020202030204" pitchFamily="34" charset="0"/>
              </a:rPr>
              <a:t>Стабилността на факторите </a:t>
            </a:r>
            <a:r>
              <a:rPr lang="bg-BG" sz="2000" u="sng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bg-BG" sz="2000" u="sng" dirty="0">
                <a:solidFill>
                  <a:schemeClr val="tx1"/>
                </a:solidFill>
                <a:latin typeface="Arial Narrow" panose="020B0606020202030204" pitchFamily="34" charset="0"/>
              </a:rPr>
              <a:t>атрактивност</a:t>
            </a:r>
            <a:r>
              <a:rPr lang="bg-BG" sz="2000" dirty="0">
                <a:solidFill>
                  <a:schemeClr val="tx1"/>
                </a:solidFill>
                <a:latin typeface="Arial Narrow" panose="020B0606020202030204" pitchFamily="34" charset="0"/>
              </a:rPr>
              <a:t> може да варира в зависимост от вътрешни / външни влияния (често извън контрола на планиращия)</a:t>
            </a:r>
            <a:endParaRPr lang="sl-SI" altLang="it-IT" sz="2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779489" y="1413767"/>
            <a:ext cx="803472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1pPr>
            <a:lvl2pPr marL="37931725" indent="-37474525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bg-BG" altLang="it-IT" b="1" dirty="0">
                <a:solidFill>
                  <a:srgbClr val="000000"/>
                </a:solidFill>
                <a:latin typeface="Arial Narrow" panose="020B0606020202030204" pitchFamily="34" charset="0"/>
              </a:rPr>
              <a:t>К</a:t>
            </a:r>
            <a:r>
              <a:rPr lang="bg-BG" altLang="it-IT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лючови теми за дискусия, оценка и анализ</a:t>
            </a:r>
            <a:endParaRPr lang="bg-BG" altLang="it-IT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868" name="Segnaposto numero diapositiva 4"/>
          <p:cNvSpPr>
            <a:spLocks noGrp="1"/>
          </p:cNvSpPr>
          <p:nvPr>
            <p:ph type="sldNum" sz="quarter" idx="4294967295"/>
          </p:nvPr>
        </p:nvSpPr>
        <p:spPr>
          <a:xfrm>
            <a:off x="8534400" y="6245225"/>
            <a:ext cx="5334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1pPr>
            <a:lvl2pPr marL="37931725" indent="-37474525"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2pPr>
            <a:lvl3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3pPr>
            <a:lvl4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4pPr>
            <a:lvl5pPr eaLnBrk="0" hangingPunct="0"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Corbel" pitchFamily="-1" charset="0"/>
                <a:ea typeface="Microsoft YaHei" pitchFamily="34" charset="-122"/>
              </a:defRPr>
            </a:lvl9pPr>
          </a:lstStyle>
          <a:p>
            <a:pPr eaLnBrk="1" hangingPunct="1">
              <a:buSzTx/>
            </a:pPr>
            <a:fld id="{CAB63D57-A2F0-4520-9C87-6F32335AC727}" type="slidenum">
              <a:rPr lang="en-US" altLang="it-IT" sz="1800" b="1">
                <a:solidFill>
                  <a:srgbClr val="000000"/>
                </a:solidFill>
              </a:rPr>
              <a:pPr eaLnBrk="1" hangingPunct="1">
                <a:buSzTx/>
              </a:pPr>
              <a:t>6</a:t>
            </a:fld>
            <a:endParaRPr lang="en-US" altLang="it-IT" sz="1800" b="1">
              <a:solidFill>
                <a:srgbClr val="0000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2604655" y="137485"/>
            <a:ext cx="6209561" cy="113499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bg-BG" sz="2800" dirty="0" smtClean="0"/>
              <a:t>АТРАКТИВНОСТ НА ТЕРИТОРИЯТА – </a:t>
            </a:r>
          </a:p>
          <a:p>
            <a:pPr>
              <a:lnSpc>
                <a:spcPct val="120000"/>
              </a:lnSpc>
            </a:pPr>
            <a:r>
              <a:rPr lang="bg-BG" sz="2800" dirty="0" smtClean="0"/>
              <a:t>Теми за дискусия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587753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18314" y="180109"/>
            <a:ext cx="3765468" cy="95488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Attractive  Danube 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en-US" sz="3200" dirty="0" smtClean="0"/>
              <a:t>– </a:t>
            </a:r>
            <a:r>
              <a:rPr lang="bg-BG" sz="3200" dirty="0" smtClean="0"/>
              <a:t>защо и за какво? 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762857"/>
            <a:ext cx="8035665" cy="4593494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bg-BG" sz="2400" dirty="0">
                <a:latin typeface="Arial Narrow" panose="020B0606020202030204" pitchFamily="34" charset="0"/>
              </a:rPr>
              <a:t>„Атрактивността на територията“ не </a:t>
            </a:r>
            <a:r>
              <a:rPr lang="bg-BG" sz="2400" dirty="0" smtClean="0">
                <a:latin typeface="Arial Narrow" panose="020B0606020202030204" pitchFamily="34" charset="0"/>
              </a:rPr>
              <a:t>е "абсолютна" концепция </a:t>
            </a:r>
            <a:r>
              <a:rPr lang="bg-BG" sz="2400" i="1" dirty="0" smtClean="0">
                <a:latin typeface="Arial Narrow" panose="020B0606020202030204" pitchFamily="34" charset="0"/>
              </a:rPr>
              <a:t>– </a:t>
            </a:r>
            <a:r>
              <a:rPr lang="bg-BG" sz="2400" b="1" i="1" dirty="0" smtClean="0">
                <a:latin typeface="Arial Narrow" panose="020B0606020202030204" pitchFamily="34" charset="0"/>
              </a:rPr>
              <a:t>т.е. търпи изучаване, допълване и развитие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bg-BG" sz="2400" dirty="0" smtClean="0">
                <a:latin typeface="Arial Narrow" panose="020B0606020202030204" pitchFamily="34" charset="0"/>
              </a:rPr>
              <a:t>„Атрактивността </a:t>
            </a:r>
            <a:r>
              <a:rPr lang="bg-BG" sz="2400" dirty="0">
                <a:latin typeface="Arial Narrow" panose="020B0606020202030204" pitchFamily="34" charset="0"/>
              </a:rPr>
              <a:t>на </a:t>
            </a:r>
            <a:r>
              <a:rPr lang="bg-BG" sz="2400" dirty="0" smtClean="0">
                <a:latin typeface="Arial Narrow" panose="020B0606020202030204" pitchFamily="34" charset="0"/>
              </a:rPr>
              <a:t>територията“ </a:t>
            </a:r>
            <a:r>
              <a:rPr lang="bg-BG" sz="2400" dirty="0">
                <a:latin typeface="Arial Narrow" panose="020B0606020202030204" pitchFamily="34" charset="0"/>
              </a:rPr>
              <a:t>е </a:t>
            </a:r>
            <a:r>
              <a:rPr lang="bg-BG" sz="2400" dirty="0" smtClean="0">
                <a:latin typeface="Arial Narrow" panose="020B0606020202030204" pitchFamily="34" charset="0"/>
              </a:rPr>
              <a:t>свързана с различни „целеви аудитории“  – </a:t>
            </a:r>
            <a:r>
              <a:rPr lang="bg-BG" sz="2400" b="1" i="1" dirty="0" smtClean="0">
                <a:latin typeface="Arial Narrow" panose="020B0606020202030204" pitchFamily="34" charset="0"/>
              </a:rPr>
              <a:t>проектът цели да ги проучи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bg-BG" sz="2400" dirty="0" smtClean="0">
                <a:latin typeface="Arial Narrow" panose="020B0606020202030204" pitchFamily="34" charset="0"/>
              </a:rPr>
              <a:t>Стратегическите и оперативните програми на отделните страни често не разглеждат транснационалното измерение на атрактивността – </a:t>
            </a:r>
            <a:r>
              <a:rPr lang="en-US" sz="2400" b="1" i="1" dirty="0" err="1" smtClean="0">
                <a:latin typeface="Arial Narrow" panose="020B0606020202030204" pitchFamily="34" charset="0"/>
              </a:rPr>
              <a:t>Interreg</a:t>
            </a:r>
            <a:r>
              <a:rPr lang="en-US" sz="2400" b="1" i="1" dirty="0" smtClean="0">
                <a:latin typeface="Arial Narrow" panose="020B0606020202030204" pitchFamily="34" charset="0"/>
              </a:rPr>
              <a:t> DTP </a:t>
            </a:r>
            <a:r>
              <a:rPr lang="bg-BG" sz="2400" b="1" i="1" dirty="0" smtClean="0">
                <a:latin typeface="Arial Narrow" panose="020B0606020202030204" pitchFamily="34" charset="0"/>
              </a:rPr>
              <a:t>позволява точно това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bg-BG" sz="2400" dirty="0" smtClean="0">
                <a:latin typeface="Arial Narrow" panose="020B0606020202030204" pitchFamily="34" charset="0"/>
              </a:rPr>
              <a:t>Създаване на обща база (между страните по проекта) за анализ на различните териториални системи - </a:t>
            </a:r>
            <a:r>
              <a:rPr lang="bg-BG" sz="2400" b="1" i="1" dirty="0" smtClean="0">
                <a:latin typeface="Arial Narrow" panose="020B0606020202030204" pitchFamily="34" charset="0"/>
              </a:rPr>
              <a:t>Обща рамка за териториално наблюдение</a:t>
            </a:r>
            <a:r>
              <a:rPr lang="bg-BG" sz="2400" dirty="0" smtClean="0">
                <a:latin typeface="Arial Narrow" panose="020B0606020202030204" pitchFamily="34" charset="0"/>
              </a:rPr>
              <a:t> като спомагателно средство при изграждане на политики за развитие.</a:t>
            </a:r>
            <a:endParaRPr lang="bg-BG" sz="2400" dirty="0">
              <a:latin typeface="Arial Narrow" panose="020B0606020202030204" pitchFamily="34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D8D05-23DD-4FE9-BEBA-77E4F8A36A02}" type="datetime1">
              <a:rPr lang="cs-CZ" smtClean="0"/>
              <a:t>28.06.2017</a:t>
            </a:fld>
            <a:endParaRPr lang="cs-CZ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495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1814448" y="1274533"/>
            <a:ext cx="1484832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r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КОГО</a:t>
            </a:r>
          </a:p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Arial Narrow" panose="020B0606020202030204" pitchFamily="34" charset="0"/>
              </a:rPr>
              <a:t>Различни цели / аудитории </a:t>
            </a:r>
            <a:r>
              <a:rPr lang="ru-RU" sz="1100" dirty="0">
                <a:latin typeface="Arial Narrow" panose="020B0606020202030204" pitchFamily="34" charset="0"/>
              </a:rPr>
              <a:t>/ заинтересовани страни</a:t>
            </a:r>
            <a:endParaRPr lang="en-US" sz="1100" i="0" dirty="0">
              <a:latin typeface="Arial Narrow" panose="020B060602020203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762773" y="1277006"/>
            <a:ext cx="1047932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36000" r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КАК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100" dirty="0">
                <a:solidFill>
                  <a:prstClr val="black"/>
                </a:solidFill>
                <a:latin typeface="Arial Narrow" panose="020B0606020202030204" pitchFamily="34" charset="0"/>
              </a:rPr>
              <a:t>Координиране на политиката</a:t>
            </a:r>
            <a:endParaRPr lang="en-US" sz="105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374960" y="1279296"/>
            <a:ext cx="1272108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36000" r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ЗАЩО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100" dirty="0">
                <a:solidFill>
                  <a:prstClr val="black"/>
                </a:solidFill>
                <a:latin typeface="Arial Narrow" panose="020B0606020202030204" pitchFamily="34" charset="0"/>
              </a:rPr>
              <a:t>Определяне на целите / приоритетите</a:t>
            </a:r>
            <a:endParaRPr lang="en-US" sz="105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847218" y="1274533"/>
            <a:ext cx="1361463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36000" r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КОГА/КЪДЕ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1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Времеви и териториален обхват</a:t>
            </a:r>
            <a:endParaRPr lang="en-US" sz="11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92023" y="1259543"/>
            <a:ext cx="1576388" cy="7386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36000" rIns="3600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КАКВО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Териториален анализ/ мониторинг</a:t>
            </a:r>
            <a:endParaRPr lang="en-US" sz="11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59206" y="2103517"/>
            <a:ext cx="1609206" cy="789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Рамка на териториалните капитали и активи</a:t>
            </a:r>
            <a:endParaRPr lang="en-GB" sz="16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159205" y="3009205"/>
            <a:ext cx="1609206" cy="10572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Обща система от индикатори</a:t>
            </a:r>
            <a:endParaRPr lang="en-GB" sz="16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159204" y="5714817"/>
            <a:ext cx="2571979" cy="8286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/>
            <a:r>
              <a:rPr lang="bg-BG" sz="1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Глава 2. Мониторинг</a:t>
            </a:r>
            <a:r>
              <a:rPr lang="bg-BG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на индикаторите за атрактивност + карти</a:t>
            </a:r>
          </a:p>
        </p:txBody>
      </p:sp>
      <p:sp>
        <p:nvSpPr>
          <p:cNvPr id="40" name="Rettangolo 39"/>
          <p:cNvSpPr/>
          <p:nvPr/>
        </p:nvSpPr>
        <p:spPr>
          <a:xfrm>
            <a:off x="5847218" y="2955683"/>
            <a:ext cx="1317625" cy="1111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Индикатори: териториални мащаби / тенденции</a:t>
            </a:r>
            <a:endParaRPr lang="it-IT" sz="1600" i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Rettangolo 43"/>
          <p:cNvSpPr/>
          <p:nvPr/>
        </p:nvSpPr>
        <p:spPr>
          <a:xfrm>
            <a:off x="1814448" y="2099974"/>
            <a:ext cx="3996257" cy="791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Анализ на програми / политики</a:t>
            </a:r>
            <a:endParaRPr lang="en-GB" sz="16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Rettangolo 45"/>
          <p:cNvSpPr/>
          <p:nvPr/>
        </p:nvSpPr>
        <p:spPr>
          <a:xfrm>
            <a:off x="159204" y="4139508"/>
            <a:ext cx="7005639" cy="440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Картографиране и анализ на приоритетите на политиката</a:t>
            </a:r>
            <a:endParaRPr lang="it-IT" sz="16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Rettangolo 46"/>
          <p:cNvSpPr/>
          <p:nvPr/>
        </p:nvSpPr>
        <p:spPr>
          <a:xfrm>
            <a:off x="171905" y="4663682"/>
            <a:ext cx="6992938" cy="563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Подходящи </a:t>
            </a: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целеви аудитории, териториални активи и заинтересовани страни</a:t>
            </a:r>
            <a:endParaRPr lang="en-GB" sz="16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ettangolo 32"/>
          <p:cNvSpPr/>
          <p:nvPr/>
        </p:nvSpPr>
        <p:spPr>
          <a:xfrm>
            <a:off x="2862943" y="5733693"/>
            <a:ext cx="4301900" cy="8232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/>
            <a:r>
              <a:rPr lang="bg-BG" sz="1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Глава 3. Ключови интерпретации</a:t>
            </a:r>
            <a:endParaRPr lang="bg-BG" sz="14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bg-BG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Анализ на транснационално ниво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500" i="0" dirty="0">
              <a:solidFill>
                <a:srgbClr val="4F81BD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Глава 4. Ключова роля на управлението</a:t>
            </a:r>
            <a:endParaRPr lang="it-IT" sz="1400" b="1" i="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Rettangolo 44"/>
          <p:cNvSpPr/>
          <p:nvPr/>
        </p:nvSpPr>
        <p:spPr>
          <a:xfrm>
            <a:off x="171905" y="5312629"/>
            <a:ext cx="6992938" cy="3355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b="1" dirty="0">
                <a:solidFill>
                  <a:schemeClr val="accent1">
                    <a:lumMod val="50000"/>
                  </a:schemeClr>
                </a:solidFill>
              </a:rPr>
              <a:t>Глава </a:t>
            </a:r>
            <a:r>
              <a:rPr lang="bg-BG" sz="1400" b="1" dirty="0" smtClean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bg-BG" sz="1400" b="1" dirty="0">
                <a:solidFill>
                  <a:schemeClr val="accent1">
                    <a:lumMod val="50000"/>
                  </a:schemeClr>
                </a:solidFill>
              </a:rPr>
              <a:t>Преглед на докладите за страната / региона</a:t>
            </a:r>
            <a:endParaRPr lang="en-GB" sz="1400" b="1" i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7296605" y="2955683"/>
            <a:ext cx="1584325" cy="1111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Arial Narrow" panose="020B0606020202030204" pitchFamily="34" charset="0"/>
              </a:rPr>
              <a:t>Обща териториална рамка за мониторинг</a:t>
            </a:r>
            <a:endParaRPr lang="it-IT" sz="15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296605" y="1961455"/>
            <a:ext cx="1584325" cy="9318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Arial Narrow" panose="020B0606020202030204" pitchFamily="34" charset="0"/>
              </a:rPr>
              <a:t>Доклад за концепцията за атрактивност на територията</a:t>
            </a:r>
            <a:endParaRPr lang="it-IT" sz="1500" i="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7296605" y="4117735"/>
            <a:ext cx="1584325" cy="110934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500" dirty="0">
                <a:solidFill>
                  <a:schemeClr val="tx1"/>
                </a:solidFill>
                <a:latin typeface="Arial Narrow" panose="020B0606020202030204" pitchFamily="34" charset="0"/>
              </a:rPr>
              <a:t>Доклад за атрактивност на територията за всяка страна / регион</a:t>
            </a:r>
            <a:endParaRPr lang="en-GB" sz="1500" i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7296603" y="5335814"/>
            <a:ext cx="1584325" cy="12211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Транснационален доклад</a:t>
            </a:r>
            <a:endParaRPr lang="en-GB" sz="1600" b="1" i="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7296604" y="1274533"/>
            <a:ext cx="1584325" cy="60278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b="1" dirty="0">
                <a:solidFill>
                  <a:schemeClr val="tx2"/>
                </a:solidFill>
                <a:latin typeface="Arial Narrow" panose="020B0606020202030204" pitchFamily="34" charset="0"/>
              </a:rPr>
              <a:t>Резултати от проекта</a:t>
            </a:r>
            <a:endParaRPr lang="en-GB" b="1" i="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itolo 1"/>
          <p:cNvSpPr txBox="1">
            <a:spLocks/>
          </p:cNvSpPr>
          <p:nvPr/>
        </p:nvSpPr>
        <p:spPr>
          <a:xfrm>
            <a:off x="2582822" y="-13854"/>
            <a:ext cx="6298106" cy="11488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g-BG" sz="3200" dirty="0"/>
              <a:t>КОМПЛЕКСНОСТ НА "АТРАКТИВНОСТТА"</a:t>
            </a:r>
            <a:endParaRPr lang="en-US" sz="3200" dirty="0"/>
          </a:p>
        </p:txBody>
      </p:sp>
      <p:sp>
        <p:nvSpPr>
          <p:cNvPr id="2" name="Rettangolo 1"/>
          <p:cNvSpPr/>
          <p:nvPr/>
        </p:nvSpPr>
        <p:spPr>
          <a:xfrm>
            <a:off x="3299280" y="882622"/>
            <a:ext cx="190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>
                <a:latin typeface="Arial Narrow" panose="020B0606020202030204" pitchFamily="34" charset="0"/>
              </a:rPr>
              <a:t>ПРИВЛИЧАНЕ НА: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905" y="1199218"/>
            <a:ext cx="829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5118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9" grpId="0" animBg="1"/>
      <p:bldP spid="30" grpId="0" animBg="1"/>
      <p:bldP spid="32" grpId="0" animBg="1"/>
      <p:bldP spid="37" grpId="0" animBg="1"/>
      <p:bldP spid="40" grpId="0" animBg="1"/>
      <p:bldP spid="44" grpId="0" animBg="1"/>
      <p:bldP spid="46" grpId="0" animBg="1"/>
      <p:bldP spid="47" grpId="0" animBg="1"/>
      <p:bldP spid="33" grpId="0" animBg="1"/>
      <p:bldP spid="45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43693" y="1164631"/>
            <a:ext cx="6235535" cy="38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 algn="ctr" eaLnBrk="1" hangingPunct="1"/>
            <a:r>
              <a:rPr lang="bg-BG" altLang="it-IT" sz="2000" b="1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 рамка на териториалните капитали (активи)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64845"/>
              </p:ext>
            </p:extLst>
          </p:nvPr>
        </p:nvGraphicFramePr>
        <p:xfrm>
          <a:off x="5237019" y="1611165"/>
          <a:ext cx="3727594" cy="378478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363755"/>
                <a:gridCol w="2363839"/>
              </a:tblGrid>
              <a:tr h="294611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Икономически / човешки капитал</a:t>
                      </a:r>
                      <a:endParaRPr lang="en-GB" sz="16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8086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Знания и иновации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Научноизследователска дейност</a:t>
                      </a: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Образование / изграждане на капацитет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Привличане / задържане на компетенции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9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Заетост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Заетост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895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Икономическа</a:t>
                      </a:r>
                      <a:r>
                        <a:rPr lang="bg-BG" sz="1100" b="1" kern="1200" baseline="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специализация</a:t>
                      </a: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/ Ключови сектори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Разнообразие</a:t>
                      </a:r>
                      <a:r>
                        <a:rPr lang="bg-BG" sz="1000" baseline="0" noProof="0" dirty="0" smtClean="0">
                          <a:effectLst/>
                          <a:latin typeface="Arial Narrow" panose="020B0606020202030204" pitchFamily="34" charset="0"/>
                        </a:rPr>
                        <a:t> на</a:t>
                      </a: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 икономическите дейности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79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Туризъм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Привлекателност за туризъм</a:t>
                      </a:r>
                      <a:r>
                        <a:rPr lang="bg-BG" sz="1000" baseline="0" noProof="0" dirty="0" smtClean="0">
                          <a:effectLst/>
                          <a:latin typeface="Arial Narrow" panose="020B0606020202030204" pitchFamily="34" charset="0"/>
                        </a:rPr>
                        <a:t> и посещения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Насърчаване на инвестициите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Привличане на чужди инвестиции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Качество</a:t>
                      </a:r>
                      <a:r>
                        <a:rPr lang="bg-BG" sz="1000" baseline="0" noProof="0" dirty="0" smtClean="0">
                          <a:effectLst/>
                          <a:latin typeface="Arial Narrow" panose="020B0606020202030204" pitchFamily="34" charset="0"/>
                        </a:rPr>
                        <a:t> на</a:t>
                      </a: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 бизнес локациите</a:t>
                      </a:r>
                      <a:r>
                        <a:rPr lang="bg-BG" sz="1000" baseline="0" noProof="0" dirty="0" smtClean="0">
                          <a:effectLst/>
                          <a:latin typeface="Arial Narrow" panose="020B0606020202030204" pitchFamily="34" charset="0"/>
                        </a:rPr>
                        <a:t> и </a:t>
                      </a: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услугите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Партньорско отношение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852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Население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Прираст на населението, </a:t>
                      </a:r>
                      <a:endParaRPr lang="bg-BG" sz="1400" noProof="0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% от</a:t>
                      </a:r>
                      <a:r>
                        <a:rPr lang="bg-BG" sz="1000" baseline="0" noProof="0" dirty="0" smtClean="0">
                          <a:effectLst/>
                          <a:latin typeface="Arial Narrow" panose="020B0606020202030204" pitchFamily="34" charset="0"/>
                        </a:rPr>
                        <a:t> населението между</a:t>
                      </a: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 15-64 години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4611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Институционален капитал</a:t>
                      </a:r>
                      <a:endParaRPr lang="en-GB" sz="16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079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Управление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Ефективни правила за управление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Международни отношения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90" marR="6859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Трансгранично сътрудничество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0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Интернационализация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90" marR="6859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0" y="6691745"/>
            <a:ext cx="9144000" cy="50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699698"/>
              </p:ext>
            </p:extLst>
          </p:nvPr>
        </p:nvGraphicFramePr>
        <p:xfrm>
          <a:off x="107949" y="1617083"/>
          <a:ext cx="4962816" cy="507048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99337"/>
                <a:gridCol w="3763479"/>
              </a:tblGrid>
              <a:tr h="2997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effectLst/>
                          <a:latin typeface="Arial Narrow" panose="020B0606020202030204" pitchFamily="34" charset="0"/>
                        </a:rPr>
                        <a:t>Екологичен капитал</a:t>
                      </a:r>
                      <a:endParaRPr lang="en-GB" sz="28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855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 Narrow" panose="020B0606020202030204" pitchFamily="34" charset="0"/>
                        </a:rPr>
                        <a:t>Качество на околната среда</a:t>
                      </a:r>
                      <a:endParaRPr lang="en-GB" sz="18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Качество на околната среда (въздух, вода, отпадъци, парникови газове и т.н.)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 Narrow" panose="020B0606020202030204" pitchFamily="34" charset="0"/>
                        </a:rPr>
                        <a:t>Териториална / екосистемна цялост</a:t>
                      </a:r>
                      <a:endParaRPr lang="en-GB" sz="18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kern="1200" noProof="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Фрагментация</a:t>
                      </a:r>
                      <a:endParaRPr lang="bg-BG" sz="1000" kern="1200" noProof="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Биоразнообразие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8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Управление на риска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053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 Narrow" panose="020B0606020202030204" pitchFamily="34" charset="0"/>
                        </a:rPr>
                        <a:t>Природни ресурси и енергия</a:t>
                      </a:r>
                      <a:endParaRPr lang="en-GB" sz="18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Управление на природните ресурси (възобновяеми / невъзобновяеми</a:t>
                      </a:r>
                      <a:r>
                        <a:rPr lang="fr-FR" sz="1000" dirty="0" smtClean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78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Управление на енергията (изкопаеми горива / възобновяеми ресурси</a:t>
                      </a:r>
                      <a:r>
                        <a:rPr lang="en-GB" sz="1000" dirty="0" smtClean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718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Антропичен капитал</a:t>
                      </a:r>
                      <a:endParaRPr lang="en-GB" sz="16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75266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Качество на</a:t>
                      </a:r>
                      <a:r>
                        <a:rPr lang="bg-BG" sz="1100" b="1" kern="1200" baseline="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населеното място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Достъп до обществени услуги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Обновяване и свързаност с други населени места</a:t>
                      </a:r>
                      <a:endParaRPr kumimoji="0" lang="bg-BG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Градско здраве / жизнеспособност / екологични услуги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rowSpan="3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Качество на ландшафта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Визуална привлекателност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Разнообразие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57263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bg-BG" sz="1000" noProof="0" dirty="0" smtClean="0">
                          <a:effectLst/>
                          <a:latin typeface="Arial Narrow" panose="020B0606020202030204" pitchFamily="34" charset="0"/>
                        </a:rPr>
                        <a:t>Балансирани връзки между градските и селските райони</a:t>
                      </a:r>
                      <a:endParaRPr lang="bg-BG" sz="1400" noProof="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Инфраструктури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Местна / глобална достъпност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Основни инфраструктури за ежедневието (да бъдат детайлизирани</a:t>
                      </a:r>
                      <a:r>
                        <a:rPr lang="en-GB" sz="1000" dirty="0" smtClean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718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Социално-културен капитал</a:t>
                      </a:r>
                      <a:endParaRPr lang="en-GB" sz="16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75266">
                <a:tc row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Култура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Културно наследство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Разнообразие</a:t>
                      </a:r>
                      <a:r>
                        <a:rPr lang="bg-BG" sz="1000" baseline="0" dirty="0" smtClean="0">
                          <a:effectLst/>
                          <a:latin typeface="Arial Narrow" panose="020B0606020202030204" pitchFamily="34" charset="0"/>
                        </a:rPr>
                        <a:t> на</a:t>
                      </a: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 културните услуги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rowSpan="5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1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Качество на живот</a:t>
                      </a:r>
                      <a:endParaRPr lang="en-GB" sz="1100" b="1" kern="1200" dirty="0">
                        <a:solidFill>
                          <a:schemeClr val="lt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68575" marR="68575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Благосъстояние / Жизнен стандарт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Arial Narrow" panose="020B0606020202030204" pitchFamily="34" charset="0"/>
                        </a:rPr>
                        <a:t>Намаляване</a:t>
                      </a: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 на бедността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Мултикултурна интеграция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 smtClean="0">
                          <a:effectLst/>
                          <a:latin typeface="Arial Narrow" panose="020B0606020202030204" pitchFamily="34" charset="0"/>
                        </a:rPr>
                        <a:t>Чувство за принадлежност към общността / граждански</a:t>
                      </a:r>
                      <a:r>
                        <a:rPr lang="bg-BG" sz="1000" baseline="0" dirty="0" smtClean="0">
                          <a:effectLst/>
                          <a:latin typeface="Arial Narrow" panose="020B0606020202030204" pitchFamily="34" charset="0"/>
                        </a:rPr>
                        <a:t> позиции/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26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</a:rPr>
                        <a:t>Равенство на половете</a:t>
                      </a:r>
                      <a:endParaRPr lang="en-GB" sz="1400" dirty="0"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68575" marR="68575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ttangolo 4"/>
          <p:cNvSpPr>
            <a:spLocks noChangeArrowheads="1"/>
          </p:cNvSpPr>
          <p:nvPr/>
        </p:nvSpPr>
        <p:spPr bwMode="auto">
          <a:xfrm>
            <a:off x="5237018" y="5433569"/>
            <a:ext cx="369108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 algn="ctr" eaLnBrk="1" hangingPunct="1"/>
            <a:r>
              <a:rPr lang="ru-RU" altLang="it-IT" sz="1600" dirty="0">
                <a:latin typeface="Arial Narrow" panose="020B0606020202030204" pitchFamily="34" charset="0"/>
              </a:rPr>
              <a:t>Идентифицирани чрез използване на подхода </a:t>
            </a:r>
            <a:r>
              <a:rPr lang="ru-RU" altLang="it-IT" sz="1600" dirty="0" smtClean="0">
                <a:latin typeface="Arial Narrow" panose="020B0606020202030204" pitchFamily="34" charset="0"/>
              </a:rPr>
              <a:t>«отдолу - нагоре» </a:t>
            </a:r>
            <a:r>
              <a:rPr lang="ru-RU" altLang="it-IT" sz="1600" dirty="0">
                <a:latin typeface="Arial Narrow" panose="020B0606020202030204" pitchFamily="34" charset="0"/>
              </a:rPr>
              <a:t>при партньорствата по </a:t>
            </a:r>
            <a:r>
              <a:rPr lang="ru-RU" altLang="it-IT" sz="1600" dirty="0" smtClean="0">
                <a:latin typeface="Arial Narrow" panose="020B0606020202030204" pitchFamily="34" charset="0"/>
              </a:rPr>
              <a:t>проект </a:t>
            </a:r>
            <a:endParaRPr lang="ru-RU" altLang="it-IT" sz="1600" dirty="0">
              <a:latin typeface="Arial Narrow" panose="020B0606020202030204" pitchFamily="34" charset="0"/>
            </a:endParaRPr>
          </a:p>
          <a:p>
            <a:pPr algn="ctr" eaLnBrk="1" hangingPunct="1"/>
            <a:r>
              <a:rPr lang="bg-BG" altLang="it-IT" sz="1600" dirty="0" smtClean="0">
                <a:latin typeface="Arial Narrow" panose="020B0606020202030204" pitchFamily="34" charset="0"/>
              </a:rPr>
              <a:t>„</a:t>
            </a:r>
            <a:r>
              <a:rPr lang="en-US" altLang="it-IT" sz="1600" dirty="0" smtClean="0">
                <a:latin typeface="Arial Narrow" panose="020B0606020202030204" pitchFamily="34" charset="0"/>
              </a:rPr>
              <a:t>Attract SEE</a:t>
            </a:r>
            <a:r>
              <a:rPr lang="bg-BG" altLang="it-IT" sz="1600" dirty="0" smtClean="0">
                <a:latin typeface="Arial Narrow" panose="020B0606020202030204" pitchFamily="34" charset="0"/>
              </a:rPr>
              <a:t>“</a:t>
            </a:r>
            <a:endParaRPr lang="en-GB" altLang="it-IT" sz="1600" dirty="0">
              <a:latin typeface="Arial Narrow" panose="020B0606020202030204" pitchFamily="34" charset="0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5497286" y="97974"/>
            <a:ext cx="3430814" cy="983673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bg-BG" dirty="0" smtClean="0"/>
              <a:t>Обща рамка според </a:t>
            </a:r>
          </a:p>
          <a:p>
            <a:pPr>
              <a:lnSpc>
                <a:spcPct val="120000"/>
              </a:lnSpc>
            </a:pPr>
            <a:r>
              <a:rPr lang="bg-BG" dirty="0" smtClean="0"/>
              <a:t>изминалия проект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883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numero diapositiva 4"/>
          <p:cNvSpPr>
            <a:spLocks noGrp="1"/>
          </p:cNvSpPr>
          <p:nvPr>
            <p:ph type="sldNum" sz="quarter" idx="4294967295"/>
          </p:nvPr>
        </p:nvSpPr>
        <p:spPr>
          <a:xfrm>
            <a:off x="8610600" y="6245225"/>
            <a:ext cx="457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 eaLnBrk="1" hangingPunct="1">
              <a:buFont typeface="Times New Roman" pitchFamily="-1" charset="0"/>
              <a:buNone/>
            </a:pPr>
            <a:fld id="{5B3EEBE0-F7C0-440C-A74E-13258C7D5012}" type="slidenum">
              <a:rPr lang="en-US" altLang="it-IT" sz="1800" b="1" i="0" smtClean="0">
                <a:solidFill>
                  <a:srgbClr val="000000"/>
                </a:solidFill>
              </a:rPr>
              <a:pPr eaLnBrk="1" hangingPunct="1">
                <a:buFont typeface="Times New Roman" pitchFamily="-1" charset="0"/>
                <a:buNone/>
              </a:pPr>
              <a:t>10</a:t>
            </a:fld>
            <a:endParaRPr lang="en-US" altLang="it-IT" sz="1800" b="1" i="0" smtClean="0">
              <a:solidFill>
                <a:srgbClr val="000000"/>
              </a:solidFill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>
          <a:xfrm>
            <a:off x="3793066" y="209550"/>
            <a:ext cx="5100109" cy="814388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sz="3200" dirty="0" smtClean="0"/>
              <a:t>Връзка</a:t>
            </a:r>
          </a:p>
          <a:p>
            <a:r>
              <a:rPr lang="bg-BG" sz="3200" dirty="0" smtClean="0"/>
              <a:t>Активи – целеви аудитории 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1507066" y="1627397"/>
            <a:ext cx="6773334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bg-BG" altLang="it-IT" sz="2400" b="1" cap="all" dirty="0" smtClean="0">
                <a:latin typeface="Arial Narrow" panose="020B0606020202030204" pitchFamily="34" charset="0"/>
              </a:rPr>
              <a:t>„целеви аудитории“ (ресурси)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altLang="it-IT" sz="2400" b="1" dirty="0" smtClean="0">
                <a:latin typeface="Arial Narrow" panose="020B0606020202030204" pitchFamily="34" charset="0"/>
              </a:rPr>
              <a:t>Инвестиции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altLang="it-IT" sz="2400" b="1" dirty="0" smtClean="0">
                <a:latin typeface="Arial Narrow" panose="020B0606020202030204" pitchFamily="34" charset="0"/>
              </a:rPr>
              <a:t>Умения и знания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altLang="it-IT" sz="2400" b="1" dirty="0" smtClean="0">
                <a:latin typeface="Arial Narrow" panose="020B0606020202030204" pitchFamily="34" charset="0"/>
              </a:rPr>
              <a:t>Жители / </a:t>
            </a:r>
            <a:r>
              <a:rPr lang="bg-BG" altLang="it-IT" sz="2400" b="1" dirty="0" err="1" smtClean="0">
                <a:latin typeface="Arial Narrow" panose="020B0606020202030204" pitchFamily="34" charset="0"/>
              </a:rPr>
              <a:t>Мигранти</a:t>
            </a:r>
            <a:endParaRPr lang="bg-BG" altLang="it-IT" sz="24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altLang="it-IT" sz="2400" b="1" dirty="0" smtClean="0">
                <a:latin typeface="Arial Narrow" panose="020B0606020202030204" pitchFamily="34" charset="0"/>
              </a:rPr>
              <a:t>Туристи / Посетители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altLang="it-IT" sz="2400" b="1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altLang="it-IT" sz="2400" b="1" dirty="0" smtClean="0">
              <a:latin typeface="Arial Narrow" panose="020B0606020202030204" pitchFamily="34" charset="0"/>
            </a:endParaRPr>
          </a:p>
          <a:p>
            <a:r>
              <a:rPr lang="bg-BG" altLang="it-IT" sz="2400" b="1" dirty="0" smtClean="0">
                <a:latin typeface="Arial Narrow" panose="020B0606020202030204" pitchFamily="34" charset="0"/>
              </a:rPr>
              <a:t>Оценка – примерно от 1 до 10</a:t>
            </a:r>
          </a:p>
          <a:p>
            <a:r>
              <a:rPr lang="bg-BG" altLang="it-IT" sz="2400" b="1" dirty="0" err="1" smtClean="0">
                <a:latin typeface="Arial Narrow" panose="020B0606020202030204" pitchFamily="34" charset="0"/>
              </a:rPr>
              <a:t>Синергия</a:t>
            </a:r>
            <a:r>
              <a:rPr lang="bg-BG" altLang="it-IT" sz="2400" b="1" dirty="0" smtClean="0">
                <a:latin typeface="Arial Narrow" panose="020B0606020202030204" pitchFamily="34" charset="0"/>
              </a:rPr>
              <a:t> – там където един и същ капитал (актив) има силно влияние върху 2 или повече аудитории </a:t>
            </a:r>
            <a:endParaRPr lang="bg-BG" altLang="it-IT" sz="24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6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2827000" y="8929688"/>
            <a:ext cx="4572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-1" charset="0"/>
              <a:buNone/>
            </a:pPr>
            <a:fld id="{F3F96EBA-858B-4457-AA6C-62C4795618F7}" type="slidenum">
              <a:rPr lang="en-US" altLang="it-IT" sz="1800" b="1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 typeface="Times New Roman" pitchFamily="-1" charset="0"/>
                <a:buNone/>
              </a:pPr>
              <a:t>11</a:t>
            </a:fld>
            <a:endParaRPr lang="en-US" altLang="it-IT" sz="1800" b="1" smtClean="0">
              <a:solidFill>
                <a:srgbClr val="000000"/>
              </a:solidFill>
            </a:endParaRPr>
          </a:p>
        </p:txBody>
      </p:sp>
      <p:sp>
        <p:nvSpPr>
          <p:cNvPr id="45071" name="CasellaDiTesto 20"/>
          <p:cNvSpPr txBox="1">
            <a:spLocks noChangeArrowheads="1"/>
          </p:cNvSpPr>
          <p:nvPr/>
        </p:nvSpPr>
        <p:spPr bwMode="auto">
          <a:xfrm>
            <a:off x="196850" y="1343600"/>
            <a:ext cx="8586931" cy="369332"/>
          </a:xfrm>
          <a:prstGeom prst="rect">
            <a:avLst/>
          </a:prstGeom>
          <a:solidFill>
            <a:schemeClr val="bg1"/>
          </a:solidFill>
          <a:ln>
            <a:solidFill>
              <a:srgbClr val="305480"/>
            </a:solidFill>
          </a:ln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bg-BG" b="1" i="0" cap="all" dirty="0" smtClean="0">
                <a:solidFill>
                  <a:srgbClr val="305480"/>
                </a:solidFill>
                <a:latin typeface="Arial Narrow" panose="020B0606020202030204" pitchFamily="34" charset="0"/>
              </a:rPr>
              <a:t>Управлението е КЛЮЧОВ АКТИВ ЗА Атрактивността</a:t>
            </a:r>
          </a:p>
        </p:txBody>
      </p:sp>
      <p:sp>
        <p:nvSpPr>
          <p:cNvPr id="35" name="CasellaDiTesto 20"/>
          <p:cNvSpPr txBox="1">
            <a:spLocks noChangeArrowheads="1"/>
          </p:cNvSpPr>
          <p:nvPr/>
        </p:nvSpPr>
        <p:spPr bwMode="auto">
          <a:xfrm>
            <a:off x="193964" y="2394018"/>
            <a:ext cx="8575818" cy="369332"/>
          </a:xfrm>
          <a:prstGeom prst="rect">
            <a:avLst/>
          </a:prstGeom>
          <a:solidFill>
            <a:schemeClr val="bg1"/>
          </a:solidFill>
          <a:ln>
            <a:solidFill>
              <a:srgbClr val="305480"/>
            </a:solidFill>
          </a:ln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bg-BG" b="1" i="0" cap="all" dirty="0" smtClean="0">
                <a:solidFill>
                  <a:srgbClr val="305480"/>
                </a:solidFill>
                <a:latin typeface="Arial Narrow" panose="020B0606020202030204" pitchFamily="34" charset="0"/>
              </a:rPr>
              <a:t>Управлението трябва да балансира различните нужди и изисквания</a:t>
            </a:r>
            <a:r>
              <a:rPr lang="bg-BG" altLang="it-IT" b="1" i="0" cap="all" dirty="0" smtClean="0">
                <a:solidFill>
                  <a:srgbClr val="305480"/>
                </a:solidFill>
                <a:latin typeface="Arial Narrow" panose="020B0606020202030204" pitchFamily="34" charset="0"/>
              </a:rPr>
              <a:t> </a:t>
            </a:r>
            <a:endParaRPr lang="bg-BG" b="1" i="0" cap="all" dirty="0">
              <a:solidFill>
                <a:srgbClr val="305480"/>
              </a:solidFill>
              <a:latin typeface="Arial Narrow" panose="020B0606020202030204" pitchFamily="34" charset="0"/>
            </a:endParaRPr>
          </a:p>
        </p:txBody>
      </p:sp>
      <p:sp>
        <p:nvSpPr>
          <p:cNvPr id="57350" name="CasellaDiTesto 16"/>
          <p:cNvSpPr txBox="1">
            <a:spLocks noChangeArrowheads="1"/>
          </p:cNvSpPr>
          <p:nvPr/>
        </p:nvSpPr>
        <p:spPr bwMode="auto">
          <a:xfrm>
            <a:off x="193964" y="1711121"/>
            <a:ext cx="81435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it-IT" sz="16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Добре </a:t>
            </a:r>
            <a:r>
              <a:rPr lang="ru-RU" altLang="it-IT" sz="1600" dirty="0">
                <a:solidFill>
                  <a:srgbClr val="333333"/>
                </a:solidFill>
                <a:latin typeface="Arial Narrow" panose="020B0606020202030204" pitchFamily="34" charset="0"/>
              </a:rPr>
              <a:t>устроена и надеждна </a:t>
            </a:r>
            <a:r>
              <a:rPr lang="ru-RU" altLang="it-IT" sz="16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управленска система</a:t>
            </a:r>
            <a:endParaRPr lang="en-GB" altLang="it-IT" sz="1600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CasellaDiTesto 20"/>
          <p:cNvSpPr txBox="1">
            <a:spLocks noChangeArrowheads="1"/>
          </p:cNvSpPr>
          <p:nvPr/>
        </p:nvSpPr>
        <p:spPr bwMode="auto">
          <a:xfrm>
            <a:off x="219075" y="3407694"/>
            <a:ext cx="8564706" cy="369332"/>
          </a:xfrm>
          <a:prstGeom prst="rect">
            <a:avLst/>
          </a:prstGeom>
          <a:solidFill>
            <a:schemeClr val="bg1"/>
          </a:solidFill>
          <a:ln>
            <a:solidFill>
              <a:srgbClr val="305480"/>
            </a:solidFill>
          </a:ln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bg-BG" b="1" i="0" cap="all" dirty="0" smtClean="0">
                <a:solidFill>
                  <a:srgbClr val="305480"/>
                </a:solidFill>
                <a:latin typeface="Arial Narrow" panose="020B0606020202030204" pitchFamily="34" charset="0"/>
              </a:rPr>
              <a:t>Управлението трябва да въвлича съответните заинтересовани страни</a:t>
            </a:r>
            <a:endParaRPr lang="bg-BG" b="1" i="0" cap="all" dirty="0">
              <a:solidFill>
                <a:srgbClr val="30548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CasellaDiTesto 20"/>
          <p:cNvSpPr txBox="1">
            <a:spLocks noChangeArrowheads="1"/>
          </p:cNvSpPr>
          <p:nvPr/>
        </p:nvSpPr>
        <p:spPr bwMode="auto">
          <a:xfrm>
            <a:off x="206519" y="4417176"/>
            <a:ext cx="8589817" cy="369332"/>
          </a:xfrm>
          <a:prstGeom prst="rect">
            <a:avLst/>
          </a:prstGeom>
          <a:solidFill>
            <a:schemeClr val="bg1"/>
          </a:solidFill>
          <a:ln>
            <a:solidFill>
              <a:srgbClr val="305480"/>
            </a:solidFill>
          </a:ln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bg-BG" b="1" i="0" cap="all" dirty="0" smtClean="0">
                <a:solidFill>
                  <a:srgbClr val="305480"/>
                </a:solidFill>
                <a:latin typeface="Arial Narrow" panose="020B0606020202030204" pitchFamily="34" charset="0"/>
              </a:rPr>
              <a:t>Управлението трябва да отговори на въпроса</a:t>
            </a:r>
            <a:r>
              <a:rPr lang="bg-BG" b="1" i="0" cap="all" dirty="0" smtClean="0">
                <a:solidFill>
                  <a:srgbClr val="305480"/>
                </a:solidFill>
                <a:latin typeface="Trebuchet MS" pitchFamily="34" charset="0"/>
              </a:rPr>
              <a:t>: какво на кое ниво? </a:t>
            </a:r>
          </a:p>
        </p:txBody>
      </p:sp>
      <p:sp>
        <p:nvSpPr>
          <p:cNvPr id="14" name="CasellaDiTesto 20"/>
          <p:cNvSpPr txBox="1">
            <a:spLocks noChangeArrowheads="1"/>
          </p:cNvSpPr>
          <p:nvPr/>
        </p:nvSpPr>
        <p:spPr bwMode="auto">
          <a:xfrm>
            <a:off x="219075" y="5513268"/>
            <a:ext cx="8589817" cy="369887"/>
          </a:xfrm>
          <a:prstGeom prst="rect">
            <a:avLst/>
          </a:prstGeom>
          <a:solidFill>
            <a:schemeClr val="bg1"/>
          </a:solidFill>
          <a:ln>
            <a:solidFill>
              <a:srgbClr val="305480"/>
            </a:solidFill>
          </a:ln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bg-BG" b="1" i="0" cap="all" dirty="0" smtClean="0">
                <a:solidFill>
                  <a:srgbClr val="305480"/>
                </a:solidFill>
                <a:latin typeface="Arial Narrow" panose="020B0606020202030204" pitchFamily="34" charset="0"/>
              </a:rPr>
              <a:t>Управлението и външния контекст</a:t>
            </a:r>
            <a:endParaRPr lang="bg-BG" b="1" i="0" cap="all" dirty="0">
              <a:solidFill>
                <a:srgbClr val="305480"/>
              </a:solidFill>
              <a:latin typeface="Arial Narrow" panose="020B0606020202030204" pitchFamily="34" charset="0"/>
            </a:endParaRPr>
          </a:p>
        </p:txBody>
      </p:sp>
      <p:sp>
        <p:nvSpPr>
          <p:cNvPr id="57354" name="CasellaDiTesto 16"/>
          <p:cNvSpPr txBox="1">
            <a:spLocks noChangeArrowheads="1"/>
          </p:cNvSpPr>
          <p:nvPr/>
        </p:nvSpPr>
        <p:spPr bwMode="auto">
          <a:xfrm>
            <a:off x="199500" y="2756314"/>
            <a:ext cx="8575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bg-BG" altLang="it-IT" sz="16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Координацията на политиките, съгласуваност и интеграция между секторните политики</a:t>
            </a:r>
            <a:endParaRPr lang="bg-BG" altLang="it-IT" sz="1600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sp>
        <p:nvSpPr>
          <p:cNvPr id="57355" name="CasellaDiTesto 16"/>
          <p:cNvSpPr txBox="1">
            <a:spLocks noChangeArrowheads="1"/>
          </p:cNvSpPr>
          <p:nvPr/>
        </p:nvSpPr>
        <p:spPr bwMode="auto">
          <a:xfrm>
            <a:off x="223598" y="3760092"/>
            <a:ext cx="85504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bg-BG" altLang="it-IT" sz="16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Идентифициране на съответните заинтересовани страни; Споделени стратегии; действия в мрежа</a:t>
            </a:r>
            <a:endParaRPr lang="bg-BG" altLang="it-IT" sz="1600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sp>
        <p:nvSpPr>
          <p:cNvPr id="57356" name="CasellaDiTesto 16"/>
          <p:cNvSpPr txBox="1">
            <a:spLocks noChangeArrowheads="1"/>
          </p:cNvSpPr>
          <p:nvPr/>
        </p:nvSpPr>
        <p:spPr bwMode="auto">
          <a:xfrm>
            <a:off x="219075" y="5919230"/>
            <a:ext cx="85898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bg-BG" altLang="it-IT" sz="16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Връзки с други територии, управление на общи активи</a:t>
            </a:r>
            <a:endParaRPr lang="bg-BG" altLang="it-IT" sz="1600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sp>
        <p:nvSpPr>
          <p:cNvPr id="57357" name="CasellaDiTesto 16"/>
          <p:cNvSpPr txBox="1">
            <a:spLocks noChangeArrowheads="1"/>
          </p:cNvSpPr>
          <p:nvPr/>
        </p:nvSpPr>
        <p:spPr bwMode="auto">
          <a:xfrm>
            <a:off x="206519" y="4786508"/>
            <a:ext cx="88391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bg-BG" altLang="it-IT" sz="16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Координира усилията на действащите лица, които работят по един и същ въпрос на различни нива </a:t>
            </a:r>
            <a:endParaRPr lang="bg-BG" altLang="it-IT" sz="1600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3666065" y="102475"/>
            <a:ext cx="5291667" cy="1149444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bg-BG" sz="2800" dirty="0" smtClean="0"/>
              <a:t>КЛЮЧОВА РОЛЯ НА Управлението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61284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16"/>
          <p:cNvSpPr>
            <a:spLocks noChangeArrowheads="1"/>
          </p:cNvSpPr>
          <p:nvPr/>
        </p:nvSpPr>
        <p:spPr bwMode="auto">
          <a:xfrm>
            <a:off x="579761" y="5400998"/>
            <a:ext cx="368148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 algn="ctr" eaLnBrk="1" hangingPunct="1"/>
            <a:endParaRPr lang="en-GB" altLang="it-IT"/>
          </a:p>
        </p:txBody>
      </p:sp>
      <p:sp>
        <p:nvSpPr>
          <p:cNvPr id="56326" name="Rettangolo 60"/>
          <p:cNvSpPr>
            <a:spLocks noChangeArrowheads="1"/>
          </p:cNvSpPr>
          <p:nvPr/>
        </p:nvSpPr>
        <p:spPr bwMode="auto">
          <a:xfrm>
            <a:off x="2225553" y="1518484"/>
            <a:ext cx="5045074" cy="440120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1pPr>
            <a:lvl2pPr marL="742950" indent="-28575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2pPr>
            <a:lvl3pPr marL="11430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3pPr>
            <a:lvl4pPr marL="16002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4pPr>
            <a:lvl5pPr marL="2057400" indent="-228600" eaLnBrk="0" hangingPunct="0"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333333"/>
                </a:solidFill>
                <a:latin typeface="Corbel" pitchFamily="-1" charset="0"/>
                <a:ea typeface="ＭＳ Ｐゴシック" pitchFamily="-1" charset="-128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bg-BG" sz="2000" dirty="0">
                <a:latin typeface="Arial Narrow" panose="020B0606020202030204" pitchFamily="34" charset="0"/>
              </a:rPr>
              <a:t>Фирми / </a:t>
            </a:r>
            <a:r>
              <a:rPr lang="bg-BG" sz="2000" dirty="0" smtClean="0">
                <a:latin typeface="Arial Narrow" panose="020B0606020202030204" pitchFamily="34" charset="0"/>
              </a:rPr>
              <a:t>инвеститори</a:t>
            </a:r>
            <a:endParaRPr lang="bg-BG" sz="2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Бизнес </a:t>
            </a:r>
            <a:r>
              <a:rPr lang="bg-BG" sz="2000" dirty="0">
                <a:latin typeface="Arial Narrow" panose="020B0606020202030204" pitchFamily="34" charset="0"/>
              </a:rPr>
              <a:t>асоциации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Държавни</a:t>
            </a:r>
            <a:r>
              <a:rPr lang="bg-BG" sz="2000" dirty="0">
                <a:latin typeface="Arial Narrow" panose="020B0606020202030204" pitchFamily="34" charset="0"/>
              </a:rPr>
              <a:t>, регионални и местни органи / администрации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Агенции за </a:t>
            </a:r>
            <a:r>
              <a:rPr lang="bg-BG" sz="2000" dirty="0">
                <a:latin typeface="Arial Narrow" panose="020B0606020202030204" pitchFamily="34" charset="0"/>
              </a:rPr>
              <a:t>развитие / насърчаване на инвестициите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Общински структури </a:t>
            </a:r>
            <a:r>
              <a:rPr lang="bg-BG" sz="2000" dirty="0">
                <a:latin typeface="Arial Narrow" panose="020B0606020202030204" pitchFamily="34" charset="0"/>
              </a:rPr>
              <a:t>за местно </a:t>
            </a:r>
            <a:r>
              <a:rPr lang="bg-BG" sz="2000" dirty="0" smtClean="0">
                <a:latin typeface="Arial Narrow" panose="020B0606020202030204" pitchFamily="34" charset="0"/>
              </a:rPr>
              <a:t>развитие, благоустройство и планиране</a:t>
            </a:r>
            <a:endParaRPr lang="bg-BG" sz="2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Образователни </a:t>
            </a:r>
            <a:r>
              <a:rPr lang="bg-BG" sz="2000" dirty="0">
                <a:latin typeface="Arial Narrow" panose="020B0606020202030204" pitchFamily="34" charset="0"/>
              </a:rPr>
              <a:t>и изследователски институции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Оператори </a:t>
            </a:r>
            <a:r>
              <a:rPr lang="bg-BG" sz="2000" dirty="0">
                <a:latin typeface="Arial Narrow" panose="020B0606020202030204" pitchFamily="34" charset="0"/>
              </a:rPr>
              <a:t>/ доставчици на инфраструктура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Заинтересовани групи от обществото</a:t>
            </a:r>
            <a:endParaRPr lang="bg-BG" sz="20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bg-BG" sz="2000" dirty="0" smtClean="0">
                <a:latin typeface="Arial Narrow" panose="020B0606020202030204" pitchFamily="34" charset="0"/>
              </a:rPr>
              <a:t>и др.</a:t>
            </a:r>
            <a:endParaRPr lang="it-IT" altLang="it-IT" sz="2000" dirty="0">
              <a:latin typeface="Arial Narrow" panose="020B0606020202030204" pitchFamily="34" charset="0"/>
            </a:endParaRPr>
          </a:p>
        </p:txBody>
      </p:sp>
      <p:grpSp>
        <p:nvGrpSpPr>
          <p:cNvPr id="56327" name="Gruppo 63"/>
          <p:cNvGrpSpPr>
            <a:grpSpLocks/>
          </p:cNvGrpSpPr>
          <p:nvPr/>
        </p:nvGrpSpPr>
        <p:grpSpPr bwMode="auto">
          <a:xfrm rot="5400000">
            <a:off x="-539659" y="2858707"/>
            <a:ext cx="2935288" cy="1373652"/>
            <a:chOff x="1765720" y="2888941"/>
            <a:chExt cx="367904" cy="2023875"/>
          </a:xfrm>
        </p:grpSpPr>
        <p:sp>
          <p:nvSpPr>
            <p:cNvPr id="56331" name="Rettangolo arrotondato 64"/>
            <p:cNvSpPr>
              <a:spLocks noChangeArrowheads="1"/>
            </p:cNvSpPr>
            <p:nvPr/>
          </p:nvSpPr>
          <p:spPr bwMode="auto">
            <a:xfrm rot="-5400000">
              <a:off x="941561" y="3713100"/>
              <a:ext cx="2016222" cy="367904"/>
            </a:xfrm>
            <a:prstGeom prst="roundRect">
              <a:avLst>
                <a:gd name="adj" fmla="val 16667"/>
              </a:avLst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1pPr>
              <a:lvl2pPr marL="742950" indent="-28575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2pPr>
              <a:lvl3pPr marL="1143000" indent="-22860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3pPr>
              <a:lvl4pPr marL="1600200" indent="-22860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4pPr>
              <a:lvl5pPr marL="2057400" indent="-22860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9pPr>
            </a:lstStyle>
            <a:p>
              <a:pPr eaLnBrk="1" hangingPunct="1"/>
              <a:endParaRPr lang="it-IT" altLang="it-IT" sz="2000">
                <a:latin typeface="Arial" charset="0"/>
              </a:endParaRPr>
            </a:p>
          </p:txBody>
        </p:sp>
        <p:sp>
          <p:nvSpPr>
            <p:cNvPr id="56332" name="CasellaDiTesto 65"/>
            <p:cNvSpPr txBox="1">
              <a:spLocks noChangeArrowheads="1"/>
            </p:cNvSpPr>
            <p:nvPr/>
          </p:nvSpPr>
          <p:spPr bwMode="auto">
            <a:xfrm rot="16200000">
              <a:off x="963313" y="3841053"/>
              <a:ext cx="2016224" cy="127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1pPr>
              <a:lvl2pPr marL="742950" indent="-28575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2pPr>
              <a:lvl3pPr marL="1143000" indent="-22860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3pPr>
              <a:lvl4pPr marL="1600200" indent="-22860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4pPr>
              <a:lvl5pPr marL="2057400" indent="-228600" eaLnBrk="0" hangingPunct="0"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rgbClr val="333333"/>
                  </a:solidFill>
                  <a:latin typeface="Corbel" pitchFamily="-1" charset="0"/>
                  <a:ea typeface="ＭＳ Ｐゴシック" pitchFamily="-1" charset="-128"/>
                </a:defRPr>
              </a:lvl9pPr>
            </a:lstStyle>
            <a:p>
              <a:pPr algn="ctr" eaLnBrk="1" hangingPunct="1"/>
              <a:r>
                <a:rPr lang="bg-BG" sz="2000" b="1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Привличане на инвестиции</a:t>
              </a:r>
              <a:endParaRPr lang="en-GB" altLang="it-IT" sz="2000" b="1" dirty="0">
                <a:solidFill>
                  <a:prstClr val="white"/>
                </a:solidFill>
                <a:latin typeface="Arial Narrow" panose="020B0606020202030204" pitchFamily="34" charset="0"/>
                <a:ea typeface="Microsoft YaHei" pitchFamily="34" charset="-122"/>
              </a:endParaRPr>
            </a:p>
          </p:txBody>
        </p:sp>
      </p:grpSp>
      <p:sp>
        <p:nvSpPr>
          <p:cNvPr id="12" name="Titolo 1"/>
          <p:cNvSpPr txBox="1">
            <a:spLocks/>
          </p:cNvSpPr>
          <p:nvPr/>
        </p:nvSpPr>
        <p:spPr>
          <a:xfrm>
            <a:off x="2582821" y="108069"/>
            <a:ext cx="6381667" cy="113499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sz="3200" dirty="0" smtClean="0"/>
              <a:t>ЗАИНТЕРЕСОВАНИ СТРАНИ</a:t>
            </a:r>
          </a:p>
          <a:p>
            <a:r>
              <a:rPr lang="bg-BG" sz="3200" dirty="0" smtClean="0"/>
              <a:t>пример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93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05EF-2586-4341-A453-9EF9C0CDE488}" type="datetime1">
              <a:rPr lang="cs-CZ" smtClean="0"/>
              <a:t>28.06.2017</a:t>
            </a:fld>
            <a:endParaRPr lang="cs-CZ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t>13</a:t>
            </a:fld>
            <a:endParaRPr lang="cs-CZ"/>
          </a:p>
        </p:txBody>
      </p:sp>
      <p:sp>
        <p:nvSpPr>
          <p:cNvPr id="5" name="Segnaposto testo 2"/>
          <p:cNvSpPr txBox="1">
            <a:spLocks/>
          </p:cNvSpPr>
          <p:nvPr/>
        </p:nvSpPr>
        <p:spPr>
          <a:xfrm>
            <a:off x="722313" y="1926988"/>
            <a:ext cx="7772400" cy="1500187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77588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7588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7588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7588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7588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  <a:defRPr/>
            </a:pPr>
            <a:r>
              <a:rPr lang="bg-BG" sz="5400" b="1" dirty="0">
                <a:solidFill>
                  <a:srgbClr val="C00000"/>
                </a:solidFill>
              </a:rPr>
              <a:t>Благодаря Ви за вниманието</a:t>
            </a:r>
            <a:r>
              <a:rPr lang="bg-BG" sz="5400" b="1" dirty="0" smtClean="0">
                <a:solidFill>
                  <a:srgbClr val="C00000"/>
                </a:solidFill>
              </a:rPr>
              <a:t>!</a:t>
            </a:r>
            <a:endParaRPr lang="it-IT" sz="5400" b="1" dirty="0" smtClean="0">
              <a:solidFill>
                <a:srgbClr val="C00000"/>
              </a:solidFill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endParaRPr lang="it-IT" sz="3600" dirty="0" smtClean="0"/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</a:rPr>
              <a:t>		</a:t>
            </a:r>
            <a:r>
              <a:rPr lang="bg-BG" sz="4400" dirty="0" smtClean="0">
                <a:solidFill>
                  <a:schemeClr val="accent5">
                    <a:lumMod val="75000"/>
                  </a:schemeClr>
                </a:solidFill>
              </a:rPr>
              <a:t>      Георги Табаков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</a:rPr>
              <a:t>			www.biforum.org</a:t>
            </a:r>
            <a:endParaRPr lang="bg-BG" sz="44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3" y="4277657"/>
            <a:ext cx="1753652" cy="207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0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D_2" id="{CC48A883-EA2A-4588-BCC6-EB3E3F6D4310}" vid="{69B466AC-F5B4-46A8-9E5C-DB770039C39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Template_AD_2a</Template>
  <TotalTime>2979</TotalTime>
  <Words>1129</Words>
  <Application>Microsoft Office PowerPoint</Application>
  <PresentationFormat>On-screen Show (4:3)</PresentationFormat>
  <Paragraphs>193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Microsoft YaHei</vt:lpstr>
      <vt:lpstr>ＭＳ Ｐゴシック</vt:lpstr>
      <vt:lpstr>Arial</vt:lpstr>
      <vt:lpstr>Arial Narrow</vt:lpstr>
      <vt:lpstr>Calibri</vt:lpstr>
      <vt:lpstr>Corbel</vt:lpstr>
      <vt:lpstr>Times New Roman</vt:lpstr>
      <vt:lpstr>Trebuchet MS</vt:lpstr>
      <vt:lpstr>Wingdings</vt:lpstr>
      <vt:lpstr>Motiv Office</vt:lpstr>
      <vt:lpstr>Атрактивност (ПРИВЛЕКАТЕЛНОСТ)  на територията</vt:lpstr>
      <vt:lpstr>PowerPoint Presentation</vt:lpstr>
      <vt:lpstr>PowerPoint Presentation</vt:lpstr>
      <vt:lpstr>“атрактивност (ПРИВЛЕКАТЕЛНОСТ) на територията”   -  определение</vt:lpstr>
      <vt:lpstr>Две взаимнодопълващи се измерения на атрактивността</vt:lpstr>
      <vt:lpstr>PowerPoint Presentation</vt:lpstr>
      <vt:lpstr>Attractive  Danube  – защо и за какво?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 Rejentová</dc:creator>
  <cp:lastModifiedBy>GTabakov</cp:lastModifiedBy>
  <cp:revision>90</cp:revision>
  <dcterms:created xsi:type="dcterms:W3CDTF">2017-01-26T05:51:05Z</dcterms:created>
  <dcterms:modified xsi:type="dcterms:W3CDTF">2017-06-28T13:16:35Z</dcterms:modified>
</cp:coreProperties>
</file>