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60" r:id="rId2"/>
  </p:sldMasterIdLst>
  <p:notesMasterIdLst>
    <p:notesMasterId r:id="rId10"/>
  </p:notesMasterIdLst>
  <p:handoutMasterIdLst>
    <p:handoutMasterId r:id="rId11"/>
  </p:handoutMasterIdLst>
  <p:sldIdLst>
    <p:sldId id="256" r:id="rId3"/>
    <p:sldId id="260" r:id="rId4"/>
    <p:sldId id="266" r:id="rId5"/>
    <p:sldId id="261" r:id="rId6"/>
    <p:sldId id="262" r:id="rId7"/>
    <p:sldId id="258" r:id="rId8"/>
    <p:sldId id="267" r:id="rId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4393" autoAdjust="0"/>
  </p:normalViewPr>
  <p:slideViewPr>
    <p:cSldViewPr>
      <p:cViewPr varScale="1">
        <p:scale>
          <a:sx n="70" d="100"/>
          <a:sy n="70" d="100"/>
        </p:scale>
        <p:origin x="12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-358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BA53B-752D-48CE-A7D2-E3F103A89A65}" type="datetimeFigureOut">
              <a:rPr lang="sl-SI" smtClean="0"/>
              <a:pPr/>
              <a:t>28.6.2017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7E2EC-060D-48C1-AEF4-5C131AA3A8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914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E3206-D3AB-417E-BD65-9C3A6985CD0F}" type="datetimeFigureOut">
              <a:rPr lang="sl-SI" smtClean="0"/>
              <a:pPr/>
              <a:t>28.6.2017</a:t>
            </a:fld>
            <a:endParaRPr lang="en-US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AA6EB-C1AF-4AA9-B691-FCFE9D77C0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7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/>
          <a:srcRect t="8023" r="17892"/>
          <a:stretch/>
        </p:blipFill>
        <p:spPr>
          <a:xfrm>
            <a:off x="3929531" y="-203"/>
            <a:ext cx="5211226" cy="55518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" y="1608138"/>
            <a:ext cx="7772400" cy="2387600"/>
          </a:xfr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" y="4144963"/>
            <a:ext cx="6858000" cy="893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27758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7997847-6442-438A-858F-00C40C2D9371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92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D8D05-23DD-4FE9-BEBA-77E4F8A36A02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1147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9CECC-F1DB-4BD3-B930-5498857FB9D3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75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54B5-8F39-43A7-9A12-64504883B706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99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681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22543"/>
            <a:ext cx="3868340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681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22543"/>
            <a:ext cx="3887391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E3E0-8243-4460-ACD2-EDD5ED55527D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3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B179-8FED-4EA7-A0D5-3BFD61AB62D3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441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05EF-2586-4341-A453-9EF9C0CDE488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13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55D-6B44-4FEB-ADFD-5392B727EB9B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3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/>
          <a:srcRect t="8023" r="17892"/>
          <a:stretch/>
        </p:blipFill>
        <p:spPr>
          <a:xfrm>
            <a:off x="3929531" y="-203"/>
            <a:ext cx="5211226" cy="55518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50" y="1608138"/>
            <a:ext cx="7772400" cy="2387600"/>
          </a:xfr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anchor="t" anchorCtr="0"/>
          <a:lstStyle>
            <a:lvl1pPr algn="l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50" y="4144963"/>
            <a:ext cx="6858000" cy="893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27758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07997847-6442-438A-858F-00C40C2D9371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92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D8D05-23DD-4FE9-BEBA-77E4F8A36A02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11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9CECC-F1DB-4BD3-B930-5498857FB9D3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754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454B5-8F39-43A7-9A12-64504883B706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998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6681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22543"/>
            <a:ext cx="3868340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6681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77588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22543"/>
            <a:ext cx="3887391" cy="416712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DE3E0-8243-4460-ACD2-EDD5ED55527D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33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B179-8FED-4EA7-A0D5-3BFD61AB62D3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441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705EF-2586-4341-A453-9EF9C0CDE488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0134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55D-6B44-4FEB-ADFD-5392B727EB9B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32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  <a:prstGeom prst="rect">
            <a:avLst/>
          </a:prstGeom>
        </p:spPr>
        <p:txBody>
          <a:bodyPr vert="horz" lIns="91440" tIns="45720" rIns="91440" bIns="0" rtlCol="0" anchor="b" anchorCtr="0">
            <a:normAutofit/>
          </a:bodyPr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6E355F-A6E4-46CC-9672-9D536E6F2964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42821" y="179121"/>
            <a:ext cx="2340000" cy="840559"/>
          </a:xfrm>
          <a:prstGeom prst="rect">
            <a:avLst/>
          </a:prstGeom>
        </p:spPr>
      </p:pic>
      <p:grpSp>
        <p:nvGrpSpPr>
          <p:cNvPr id="8" name="Skupina 9"/>
          <p:cNvGrpSpPr/>
          <p:nvPr userDrawn="1"/>
        </p:nvGrpSpPr>
        <p:grpSpPr>
          <a:xfrm>
            <a:off x="1" y="6721476"/>
            <a:ext cx="9144000" cy="137277"/>
            <a:chOff x="0" y="1421296"/>
            <a:chExt cx="12187760" cy="149089"/>
          </a:xfrm>
        </p:grpSpPr>
        <p:sp>
          <p:nvSpPr>
            <p:cNvPr id="11" name="Obdélník 10"/>
            <p:cNvSpPr/>
            <p:nvPr userDrawn="1"/>
          </p:nvSpPr>
          <p:spPr>
            <a:xfrm>
              <a:off x="0" y="1421296"/>
              <a:ext cx="3049200" cy="149088"/>
            </a:xfrm>
            <a:prstGeom prst="rect">
              <a:avLst/>
            </a:prstGeom>
            <a:solidFill>
              <a:srgbClr val="ABD9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bdélník 11"/>
            <p:cNvSpPr/>
            <p:nvPr userDrawn="1"/>
          </p:nvSpPr>
          <p:spPr>
            <a:xfrm>
              <a:off x="3049200" y="1421297"/>
              <a:ext cx="3049200" cy="149088"/>
            </a:xfrm>
            <a:prstGeom prst="rect">
              <a:avLst/>
            </a:prstGeom>
            <a:solidFill>
              <a:srgbClr val="277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bdélník 12"/>
            <p:cNvSpPr/>
            <p:nvPr userDrawn="1"/>
          </p:nvSpPr>
          <p:spPr>
            <a:xfrm>
              <a:off x="6089360" y="1421297"/>
              <a:ext cx="3049200" cy="149088"/>
            </a:xfrm>
            <a:prstGeom prst="rect">
              <a:avLst/>
            </a:prstGeom>
            <a:solidFill>
              <a:srgbClr val="FBB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 13"/>
            <p:cNvSpPr/>
            <p:nvPr userDrawn="1"/>
          </p:nvSpPr>
          <p:spPr>
            <a:xfrm>
              <a:off x="9138560" y="1421296"/>
              <a:ext cx="3049200" cy="149088"/>
            </a:xfrm>
            <a:prstGeom prst="rect">
              <a:avLst/>
            </a:prstGeom>
            <a:solidFill>
              <a:srgbClr val="B3B3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6333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rgbClr val="277588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7588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2821" y="0"/>
            <a:ext cx="6561179" cy="1134995"/>
          </a:xfrm>
          <a:prstGeom prst="rect">
            <a:avLst/>
          </a:prstGeom>
        </p:spPr>
        <p:txBody>
          <a:bodyPr vert="horz" lIns="91440" tIns="45720" rIns="91440" bIns="0" rtlCol="0" anchor="b" anchorCtr="0">
            <a:normAutofit/>
          </a:bodyPr>
          <a:lstStyle/>
          <a:p>
            <a:r>
              <a:rPr lang="cs-CZ" dirty="0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6E355F-A6E4-46CC-9672-9D536E6F2964}" type="datetime1">
              <a:rPr lang="cs-CZ" smtClean="0"/>
              <a:pPr/>
              <a:t>28.6.2017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D7D282-14F6-45FE-BD60-B6FD62E148C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42821" y="179121"/>
            <a:ext cx="2340000" cy="840559"/>
          </a:xfrm>
          <a:prstGeom prst="rect">
            <a:avLst/>
          </a:prstGeom>
        </p:spPr>
      </p:pic>
      <p:grpSp>
        <p:nvGrpSpPr>
          <p:cNvPr id="8" name="Skupina 9"/>
          <p:cNvGrpSpPr/>
          <p:nvPr userDrawn="1"/>
        </p:nvGrpSpPr>
        <p:grpSpPr>
          <a:xfrm>
            <a:off x="1" y="6721476"/>
            <a:ext cx="9144000" cy="137277"/>
            <a:chOff x="0" y="1421296"/>
            <a:chExt cx="12187760" cy="149089"/>
          </a:xfrm>
        </p:grpSpPr>
        <p:sp>
          <p:nvSpPr>
            <p:cNvPr id="11" name="Obdélník 10"/>
            <p:cNvSpPr/>
            <p:nvPr userDrawn="1"/>
          </p:nvSpPr>
          <p:spPr>
            <a:xfrm>
              <a:off x="0" y="1421296"/>
              <a:ext cx="3049200" cy="149088"/>
            </a:xfrm>
            <a:prstGeom prst="rect">
              <a:avLst/>
            </a:prstGeom>
            <a:solidFill>
              <a:srgbClr val="ABD9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Obdélník 11"/>
            <p:cNvSpPr/>
            <p:nvPr userDrawn="1"/>
          </p:nvSpPr>
          <p:spPr>
            <a:xfrm>
              <a:off x="3049200" y="1421297"/>
              <a:ext cx="3049200" cy="149088"/>
            </a:xfrm>
            <a:prstGeom prst="rect">
              <a:avLst/>
            </a:prstGeom>
            <a:solidFill>
              <a:srgbClr val="277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Obdélník 12"/>
            <p:cNvSpPr/>
            <p:nvPr userDrawn="1"/>
          </p:nvSpPr>
          <p:spPr>
            <a:xfrm>
              <a:off x="6089360" y="1421297"/>
              <a:ext cx="3049200" cy="149088"/>
            </a:xfrm>
            <a:prstGeom prst="rect">
              <a:avLst/>
            </a:prstGeom>
            <a:solidFill>
              <a:srgbClr val="FBBF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4" name="Obdélník 13"/>
            <p:cNvSpPr/>
            <p:nvPr userDrawn="1"/>
          </p:nvSpPr>
          <p:spPr>
            <a:xfrm>
              <a:off x="9138560" y="1421296"/>
              <a:ext cx="3049200" cy="149088"/>
            </a:xfrm>
            <a:prstGeom prst="rect">
              <a:avLst/>
            </a:prstGeom>
            <a:solidFill>
              <a:srgbClr val="B3B3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6333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rgbClr val="277588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77588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758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249" y="2060848"/>
            <a:ext cx="4733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543049" y="2060848"/>
            <a:ext cx="7772400" cy="3796167"/>
          </a:xfrm>
        </p:spPr>
        <p:txBody>
          <a:bodyPr>
            <a:normAutofit/>
          </a:bodyPr>
          <a:lstStyle/>
          <a:p>
            <a:r>
              <a:rPr lang="sl-SI" dirty="0" smtClean="0"/>
              <a:t>ATTRACTIVE DANUBE</a:t>
            </a:r>
            <a:r>
              <a:rPr lang="bg-BG" dirty="0" smtClean="0"/>
              <a:t> </a:t>
            </a:r>
            <a:br>
              <a:rPr lang="bg-BG" dirty="0" smtClean="0"/>
            </a:br>
            <a:r>
              <a:rPr lang="bg-BG" sz="3600" dirty="0" smtClean="0"/>
              <a:t>подобряване на капацитета за повишаване на териториалната атрактивност на дунавския регион</a:t>
            </a:r>
            <a:br>
              <a:rPr lang="bg-BG" sz="3600" dirty="0" smtClean="0"/>
            </a:b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8715"/>
            <a:ext cx="6748857" cy="377985"/>
          </a:xfrm>
          <a:prstGeom prst="rect">
            <a:avLst/>
          </a:prstGeom>
        </p:spPr>
      </p:pic>
      <p:pic>
        <p:nvPicPr>
          <p:cNvPr id="8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8" y="6359832"/>
            <a:ext cx="4255017" cy="173736"/>
          </a:xfrm>
          <a:prstGeom prst="rect">
            <a:avLst/>
          </a:prstGeom>
        </p:spPr>
      </p:pic>
      <p:sp>
        <p:nvSpPr>
          <p:cNvPr id="11" name="Naslov 1"/>
          <p:cNvSpPr txBox="1">
            <a:spLocks/>
          </p:cNvSpPr>
          <p:nvPr/>
        </p:nvSpPr>
        <p:spPr>
          <a:xfrm>
            <a:off x="514655" y="5085184"/>
            <a:ext cx="7772400" cy="147428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vert="horz" lIns="91440" tIns="45720" rIns="9144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sz="2500" dirty="0" smtClean="0"/>
              <a:t>П</a:t>
            </a:r>
            <a:r>
              <a:rPr lang="bg-BG" sz="2500" cap="none" dirty="0" smtClean="0"/>
              <a:t>рограма за транснационално сътрудничество Дунав 2014-2020 </a:t>
            </a:r>
            <a:r>
              <a:rPr lang="bg-BG" sz="3600" dirty="0" smtClean="0"/>
              <a:t/>
            </a:r>
            <a:br>
              <a:rPr lang="bg-BG" sz="3600" dirty="0" smtClean="0"/>
            </a:b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82821" y="1"/>
            <a:ext cx="6461640" cy="996936"/>
          </a:xfrm>
        </p:spPr>
        <p:txBody>
          <a:bodyPr>
            <a:normAutofit/>
          </a:bodyPr>
          <a:lstStyle/>
          <a:p>
            <a:r>
              <a:rPr lang="bg-BG" sz="3200" b="1" dirty="0"/>
              <a:t>ПАРТНЬОРСТВО</a:t>
            </a:r>
            <a:endParaRPr lang="en-US" sz="3200" b="1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20688" y="1196975"/>
            <a:ext cx="8229600" cy="436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31813" y="1916113"/>
            <a:ext cx="5624512" cy="33131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endParaRPr lang="en-US" sz="2400" dirty="0" smtClean="0"/>
          </a:p>
        </p:txBody>
      </p:sp>
      <p:sp>
        <p:nvSpPr>
          <p:cNvPr id="12" name="Pravokotnik 6"/>
          <p:cNvSpPr>
            <a:spLocks noChangeArrowheads="1"/>
          </p:cNvSpPr>
          <p:nvPr/>
        </p:nvSpPr>
        <p:spPr bwMode="auto">
          <a:xfrm>
            <a:off x="468313" y="39846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l-SI"/>
              <a:t>	</a:t>
            </a:r>
          </a:p>
        </p:txBody>
      </p:sp>
      <p:sp>
        <p:nvSpPr>
          <p:cNvPr id="14" name="PoljeZBesedilom 13"/>
          <p:cNvSpPr txBox="1"/>
          <p:nvPr/>
        </p:nvSpPr>
        <p:spPr>
          <a:xfrm>
            <a:off x="74140" y="1855007"/>
            <a:ext cx="4353844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defRPr/>
            </a:pPr>
            <a:endParaRPr lang="sl-SI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l-SI" sz="2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12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партньори по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проекта </a:t>
            </a:r>
          </a:p>
          <a:p>
            <a:pPr>
              <a:defRPr/>
            </a:pPr>
            <a:r>
              <a:rPr lang="ru-RU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   от 11  </a:t>
            </a:r>
            <a:r>
              <a:rPr lang="ru-RU" sz="2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страни</a:t>
            </a:r>
            <a:endParaRPr lang="en-US" sz="23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sl-SI" sz="23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sl-SI" sz="23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l-SI" sz="2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charset="0"/>
              </a:rPr>
              <a:t>7 </a:t>
            </a:r>
            <a:r>
              <a:rPr lang="bg-BG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charset="0"/>
              </a:rPr>
              <a:t>Асоциирани партньори </a:t>
            </a:r>
            <a:endParaRPr lang="en-US" sz="23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bg-BG" sz="2300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>
              <a:defRPr/>
            </a:pPr>
            <a:r>
              <a:rPr lang="bg-BG" sz="23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Продължителност – 30 месеца:</a:t>
            </a:r>
          </a:p>
          <a:p>
            <a:pPr>
              <a:defRPr/>
            </a:pPr>
            <a:r>
              <a:rPr lang="bg-BG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cs typeface="Arial" charset="0"/>
              </a:rPr>
              <a:t>01.01.2017 – 30.06.2019</a:t>
            </a:r>
            <a:endParaRPr lang="sl-SI" sz="23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2000" dirty="0">
              <a:solidFill>
                <a:srgbClr val="0066FF"/>
              </a:solidFill>
              <a:latin typeface="+mn-lt"/>
              <a:cs typeface="Arial" charset="0"/>
            </a:endParaRPr>
          </a:p>
        </p:txBody>
      </p:sp>
      <p:pic>
        <p:nvPicPr>
          <p:cNvPr id="17" name="Slika 16" descr="DanubeTP_map_A3-F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833576"/>
            <a:ext cx="5044882" cy="4218317"/>
          </a:xfrm>
          <a:prstGeom prst="rect">
            <a:avLst/>
          </a:prstGeom>
          <a:effectLst>
            <a:outerShdw dist="38100" dir="8100000" sx="101000" sy="101000" algn="t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82821" y="188641"/>
            <a:ext cx="6237651" cy="936104"/>
          </a:xfrm>
        </p:spPr>
        <p:txBody>
          <a:bodyPr>
            <a:normAutofit/>
          </a:bodyPr>
          <a:lstStyle/>
          <a:p>
            <a:r>
              <a:rPr lang="bg-BG" sz="3200" b="1" dirty="0"/>
              <a:t>ЦЕЛЕВИ ГРУПИ</a:t>
            </a:r>
            <a:endParaRPr lang="en-US" sz="3200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628650" y="1969641"/>
            <a:ext cx="7886700" cy="311554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Публични институции, отговорни за качеството на живот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Организации 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на национално, регионално и местно ниво: правителства, гражданско общество, академични среди и частния сектор, включително туризъм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Международни 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организации и инвеститори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НПО</a:t>
            </a:r>
            <a:endParaRPr lang="ru-RU" sz="2400" dirty="0">
              <a:solidFill>
                <a:srgbClr val="40404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987824" y="44624"/>
            <a:ext cx="5987008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Цел на проекта</a:t>
            </a:r>
            <a:endParaRPr lang="en-US" sz="3200" b="1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457200" y="2113066"/>
            <a:ext cx="8229600" cy="2828102"/>
          </a:xfrm>
        </p:spPr>
        <p:txBody>
          <a:bodyPr>
            <a:normAutofit/>
          </a:bodyPr>
          <a:lstStyle/>
          <a:p>
            <a:pPr>
              <a:defRPr/>
            </a:pPr>
            <a:endParaRPr lang="sl-SI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Повишаване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капацитета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органите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които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определят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политиките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и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участват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в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териториалното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развитие чрез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създаване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платформи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за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монторинг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атрактивността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Дунавския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регион и на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неговите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териториални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единици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  <a:defRPr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82821" y="188639"/>
            <a:ext cx="6346897" cy="864097"/>
          </a:xfrm>
        </p:spPr>
        <p:txBody>
          <a:bodyPr>
            <a:noAutofit/>
          </a:bodyPr>
          <a:lstStyle/>
          <a:p>
            <a:r>
              <a:rPr lang="bg-BG" altLang="en-US" sz="3200" b="1" dirty="0"/>
              <a:t>ОСНОВНИ РЕЗУЛТАТИ</a:t>
            </a:r>
            <a:endParaRPr lang="en-US" sz="3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30" y="1988840"/>
            <a:ext cx="4392488" cy="281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1822" y="1707477"/>
            <a:ext cx="5328592" cy="504056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Разработване 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платформи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за </a:t>
            </a:r>
            <a:r>
              <a:rPr lang="bg-BG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мониторинг 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атрактивността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територията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endParaRPr lang="bg-BG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bg-BG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Национални платформи – 11 </a:t>
            </a:r>
            <a:r>
              <a:rPr lang="bg-BG" sz="20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(</a:t>
            </a:r>
            <a:r>
              <a:rPr lang="en-US" sz="2000" dirty="0">
                <a:solidFill>
                  <a:srgbClr val="404040"/>
                </a:solidFill>
                <a:latin typeface="Arial Narrow" panose="020B0606020202030204" pitchFamily="34" charset="0"/>
              </a:rPr>
              <a:t>TAMP)</a:t>
            </a:r>
            <a:endParaRPr lang="bg-BG" sz="19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bg-BG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Транснационална платформа - </a:t>
            </a:r>
            <a:r>
              <a:rPr lang="en-US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(CO-TAMP)</a:t>
            </a:r>
            <a:endParaRPr lang="bg-BG" sz="19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Осигуряване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интегрирането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политиките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в региона на река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Дунав</a:t>
            </a:r>
            <a:endParaRPr lang="ru-RU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Осъществяване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сътрудничество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с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други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макрорегиони</a:t>
            </a:r>
            <a:endParaRPr lang="bg-BG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bg-BG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bg-BG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2300" dirty="0">
              <a:solidFill>
                <a:srgbClr val="40404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699792" y="0"/>
            <a:ext cx="6264696" cy="1224136"/>
          </a:xfrm>
        </p:spPr>
        <p:txBody>
          <a:bodyPr>
            <a:noAutofit/>
          </a:bodyPr>
          <a:lstStyle/>
          <a:p>
            <a:r>
              <a:rPr lang="bg-BG" sz="2800" b="1" dirty="0" smtClean="0"/>
              <a:t>Участие на заинтересованите страни в проекта</a:t>
            </a:r>
            <a:endParaRPr lang="en-US" sz="3600" b="1" dirty="0"/>
          </a:p>
        </p:txBody>
      </p:sp>
      <p:sp>
        <p:nvSpPr>
          <p:cNvPr id="137" name="Ograda vsebine 2"/>
          <p:cNvSpPr>
            <a:spLocks noGrp="1"/>
          </p:cNvSpPr>
          <p:nvPr>
            <p:ph idx="1"/>
          </p:nvPr>
        </p:nvSpPr>
        <p:spPr>
          <a:xfrm>
            <a:off x="285720" y="1484784"/>
            <a:ext cx="8515380" cy="496855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Изграждане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национална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платформа за мониторинг 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атрактивността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територията</a:t>
            </a:r>
            <a:endParaRPr lang="ru-RU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ru-RU" sz="19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Запознаване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с процес на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планиране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за 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създаване на TAMP, провеждане на 3 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семинара 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със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заинтересовани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страни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Ще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бъдат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идентифицирани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специфични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за всяка страна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индикатори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,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които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ще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бъдат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въведени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в </a:t>
            </a:r>
            <a:r>
              <a:rPr lang="ru-RU" sz="19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националната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19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платформи</a:t>
            </a:r>
            <a:r>
              <a:rPr lang="ru-RU" sz="1900" dirty="0">
                <a:solidFill>
                  <a:srgbClr val="404040"/>
                </a:solidFill>
                <a:latin typeface="Arial Narrow" panose="020B0606020202030204" pitchFamily="34" charset="0"/>
              </a:rPr>
              <a:t> за 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мониторинг на </a:t>
            </a:r>
            <a:r>
              <a:rPr lang="ru-RU" sz="19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територията</a:t>
            </a:r>
            <a:r>
              <a:rPr lang="ru-RU" sz="19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Участие в </a:t>
            </a:r>
            <a:r>
              <a:rPr lang="en-US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3 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семинар</a:t>
            </a:r>
            <a:r>
              <a:rPr lang="en-US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a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за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изграждане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капацитет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при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планиране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развитието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,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които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ще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бъдат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организирани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в България </a:t>
            </a:r>
          </a:p>
          <a:p>
            <a:pPr>
              <a:lnSpc>
                <a:spcPct val="100000"/>
              </a:lnSpc>
            </a:pP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Подписване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меморандуми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за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разбирателство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за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интегриране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на TAMP </a:t>
            </a:r>
            <a:r>
              <a:rPr lang="ru-RU" sz="24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към</a:t>
            </a:r>
            <a:r>
              <a:rPr lang="ru-RU" sz="24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политики на </a:t>
            </a:r>
            <a:r>
              <a:rPr lang="ru-RU" sz="24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планиране</a:t>
            </a:r>
            <a:r>
              <a:rPr lang="ru-RU" sz="24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.</a:t>
            </a:r>
            <a:endParaRPr lang="ru-RU" sz="2400" dirty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Участие в 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3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транснационални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err="1" smtClean="0">
                <a:solidFill>
                  <a:srgbClr val="404040"/>
                </a:solidFill>
                <a:latin typeface="Arial Narrow" panose="020B0606020202030204" pitchFamily="34" charset="0"/>
              </a:rPr>
              <a:t>семинари</a:t>
            </a:r>
            <a:r>
              <a:rPr lang="ru-RU" sz="2300" dirty="0" smtClean="0">
                <a:solidFill>
                  <a:srgbClr val="404040"/>
                </a:solidFill>
                <a:latin typeface="Arial Narrow" panose="020B0606020202030204" pitchFamily="34" charset="0"/>
              </a:rPr>
              <a:t> в чужбина за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обсъждане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приложимостта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на CO-TAMP на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транснационално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ниво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,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интегриране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на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платформата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в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политиките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за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териториално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развитие и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рационалното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 й </a:t>
            </a:r>
            <a:r>
              <a:rPr lang="ru-RU" sz="2300" dirty="0" err="1">
                <a:solidFill>
                  <a:srgbClr val="404040"/>
                </a:solidFill>
                <a:latin typeface="Arial Narrow" panose="020B0606020202030204" pitchFamily="34" charset="0"/>
              </a:rPr>
              <a:t>използване</a:t>
            </a:r>
            <a:r>
              <a:rPr lang="ru-RU" sz="2300" dirty="0">
                <a:solidFill>
                  <a:srgbClr val="404040"/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ru-RU" sz="2300" dirty="0" smtClean="0">
              <a:solidFill>
                <a:srgbClr val="404040"/>
              </a:solidFill>
              <a:latin typeface="Arial Narrow" panose="020B0606020202030204" pitchFamily="34" charset="0"/>
            </a:endParaRPr>
          </a:p>
          <a:p>
            <a:endParaRPr lang="en-US" sz="2400" dirty="0" smtClean="0">
              <a:solidFill>
                <a:srgbClr val="40404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898544"/>
            <a:ext cx="47339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 useBgFill="1"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303063" y="2092087"/>
            <a:ext cx="5205042" cy="544826"/>
          </a:xfrm>
        </p:spPr>
        <p:txBody>
          <a:bodyPr>
            <a:normAutofit fontScale="90000"/>
          </a:bodyPr>
          <a:lstStyle/>
          <a:p>
            <a:r>
              <a:rPr lang="bg-BG" sz="3600" dirty="0" smtClean="0"/>
              <a:t>Благодаря за вниманието</a:t>
            </a:r>
            <a:br>
              <a:rPr lang="bg-BG" sz="3600" dirty="0" smtClean="0"/>
            </a:b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68715"/>
            <a:ext cx="6748857" cy="377985"/>
          </a:xfrm>
          <a:prstGeom prst="rect">
            <a:avLst/>
          </a:prstGeom>
        </p:spPr>
      </p:pic>
      <p:pic>
        <p:nvPicPr>
          <p:cNvPr id="8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8" y="6359832"/>
            <a:ext cx="4255017" cy="173736"/>
          </a:xfrm>
          <a:prstGeom prst="rect">
            <a:avLst/>
          </a:prstGeom>
        </p:spPr>
      </p:pic>
      <p:sp>
        <p:nvSpPr>
          <p:cNvPr id="11" name="Naslov 1"/>
          <p:cNvSpPr txBox="1">
            <a:spLocks/>
          </p:cNvSpPr>
          <p:nvPr/>
        </p:nvSpPr>
        <p:spPr>
          <a:xfrm>
            <a:off x="514655" y="5085184"/>
            <a:ext cx="7772400" cy="1474286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vert="horz" lIns="91440" tIns="45720" rIns="9144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sz="3600" dirty="0" smtClean="0"/>
              <a:t/>
            </a:r>
            <a:br>
              <a:rPr lang="bg-BG" sz="3600" dirty="0" smtClean="0"/>
            </a:b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9" y="3441525"/>
            <a:ext cx="1697458" cy="2012084"/>
          </a:xfrm>
          <a:prstGeom prst="rect">
            <a:avLst/>
          </a:prstGeom>
        </p:spPr>
      </p:pic>
      <p:sp>
        <p:nvSpPr>
          <p:cNvPr id="9" name="Naslov 1"/>
          <p:cNvSpPr txBox="1">
            <a:spLocks/>
          </p:cNvSpPr>
          <p:nvPr/>
        </p:nvSpPr>
        <p:spPr>
          <a:xfrm>
            <a:off x="2123728" y="3470093"/>
            <a:ext cx="5328592" cy="1255051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80000"/>
              </a:schemeClr>
            </a:outerShdw>
          </a:effectLst>
        </p:spPr>
        <p:txBody>
          <a:bodyPr vert="horz" lIns="91440" tIns="45720" rIns="91440" bIns="0" rtlCol="0" anchor="t" anchorCtr="0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rgbClr val="277588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r>
              <a:rPr lang="bg-BG" sz="3600" dirty="0" smtClean="0"/>
              <a:t>Кристина </a:t>
            </a:r>
            <a:r>
              <a:rPr lang="bg-BG" sz="3600" dirty="0" err="1" smtClean="0"/>
              <a:t>златанова</a:t>
            </a:r>
            <a:endParaRPr lang="bg-BG" sz="3600" dirty="0" smtClean="0"/>
          </a:p>
          <a:p>
            <a:endParaRPr lang="bg-BG" sz="3600" dirty="0" smtClean="0"/>
          </a:p>
          <a:p>
            <a:r>
              <a:rPr lang="en-US" sz="3600" cap="none" dirty="0" smtClean="0"/>
              <a:t>chris@biforum.org</a:t>
            </a:r>
            <a:r>
              <a:rPr lang="bg-BG" sz="3600" dirty="0" smtClean="0"/>
              <a:t/>
            </a:r>
            <a:br>
              <a:rPr lang="bg-BG" sz="3600" dirty="0" smtClean="0"/>
            </a:b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3718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D_2" id="{CC48A883-EA2A-4588-BCC6-EB3E3F6D4310}" vid="{69B466AC-F5B4-46A8-9E5C-DB770039C39D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D_2" id="{CC48A883-EA2A-4588-BCC6-EB3E3F6D4310}" vid="{69B466AC-F5B4-46A8-9E5C-DB770039C39D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7410</TotalTime>
  <Words>260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1_Motiv Office</vt:lpstr>
      <vt:lpstr>Motiv Office</vt:lpstr>
      <vt:lpstr>ATTRACTIVE DANUBE  подобряване на капацитета за повишаване на териториалната атрактивност на дунавския регион </vt:lpstr>
      <vt:lpstr>ПАРТНЬОРСТВО</vt:lpstr>
      <vt:lpstr>ЦЕЛЕВИ ГРУПИ</vt:lpstr>
      <vt:lpstr>Цел на проекта</vt:lpstr>
      <vt:lpstr>ОСНОВНИ РЕЗУЛТАТИ</vt:lpstr>
      <vt:lpstr>Участие на заинтересованите страни в проекта</vt:lpstr>
      <vt:lpstr>Благодаря за вниманието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Blaz Barboric</dc:creator>
  <cp:lastModifiedBy>BIF9</cp:lastModifiedBy>
  <cp:revision>144</cp:revision>
  <dcterms:created xsi:type="dcterms:W3CDTF">2017-01-13T08:38:18Z</dcterms:created>
  <dcterms:modified xsi:type="dcterms:W3CDTF">2017-06-28T09:11:27Z</dcterms:modified>
</cp:coreProperties>
</file>